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notesMasterIdLst>
    <p:notesMasterId r:id="rId11"/>
  </p:notesMasterIdLst>
  <p:sldIdLst>
    <p:sldId id="256" r:id="rId2"/>
    <p:sldId id="257" r:id="rId3"/>
    <p:sldId id="262" r:id="rId4"/>
    <p:sldId id="258" r:id="rId5"/>
    <p:sldId id="263" r:id="rId6"/>
    <p:sldId id="264" r:id="rId7"/>
    <p:sldId id="259" r:id="rId8"/>
    <p:sldId id="260" r:id="rId9"/>
    <p:sldId id="261"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DBC00"/>
    <a:srgbClr val="000000"/>
    <a:srgbClr val="6633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8" d="100"/>
          <a:sy n="88" d="100"/>
        </p:scale>
        <p:origin x="-55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_rels/data1.xml.rels><?xml version="1.0" encoding="UTF-8" standalone="yes"?>
<Relationships xmlns="http://schemas.openxmlformats.org/package/2006/relationships"><Relationship Id="rId1" Type="http://schemas.openxmlformats.org/officeDocument/2006/relationships/image" Target="../media/image7.png"/></Relationships>
</file>

<file path=ppt/diagrams/_rels/drawing1.xml.rels><?xml version="1.0" encoding="UTF-8" standalone="yes"?>
<Relationships xmlns="http://schemas.openxmlformats.org/package/2006/relationships"><Relationship Id="rId1" Type="http://schemas.openxmlformats.org/officeDocument/2006/relationships/image" Target="../media/image7.png"/></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E636503-967B-494B-B14E-CDA21A78E57D}" type="doc">
      <dgm:prSet loTypeId="urn:microsoft.com/office/officeart/2005/8/layout/target3" loCatId="relationship" qsTypeId="urn:microsoft.com/office/officeart/2005/8/quickstyle/3d1" qsCatId="3D" csTypeId="urn:microsoft.com/office/officeart/2005/8/colors/accent0_3" csCatId="mainScheme" phldr="1"/>
      <dgm:spPr/>
      <dgm:t>
        <a:bodyPr/>
        <a:lstStyle/>
        <a:p>
          <a:endParaRPr lang="en-US"/>
        </a:p>
      </dgm:t>
    </dgm:pt>
    <dgm:pt modelId="{65949DF8-19DF-45B5-BB4D-F42D481766C0}">
      <dgm:prSet custT="1"/>
      <dgm:spPr>
        <a:blipFill rotWithShape="0">
          <a:blip xmlns:r="http://schemas.openxmlformats.org/officeDocument/2006/relationships" r:embed="rId1"/>
          <a:stretch>
            <a:fillRect/>
          </a:stretch>
        </a:blipFill>
      </dgm:spPr>
      <dgm:t>
        <a:bodyPr/>
        <a:lstStyle/>
        <a:p>
          <a:pPr rtl="0"/>
          <a:r>
            <a:rPr lang="en-CA" sz="2000" b="1" i="0" u="sng" baseline="0" dirty="0" smtClean="0">
              <a:solidFill>
                <a:srgbClr val="000000"/>
              </a:solidFill>
              <a:uFill>
                <a:solidFill>
                  <a:schemeClr val="accent4">
                    <a:lumMod val="60000"/>
                    <a:lumOff val="40000"/>
                  </a:schemeClr>
                </a:solidFill>
              </a:uFill>
            </a:rPr>
            <a:t>The name Alberta came from Queen Victoria’s </a:t>
          </a:r>
          <a:r>
            <a:rPr lang="en-CA" sz="2000" b="1" i="0" u="sng" baseline="0" dirty="0" smtClean="0">
              <a:solidFill>
                <a:srgbClr val="000000"/>
              </a:solidFill>
              <a:uFill>
                <a:solidFill>
                  <a:schemeClr val="accent4">
                    <a:lumMod val="60000"/>
                    <a:lumOff val="40000"/>
                  </a:schemeClr>
                </a:solidFill>
              </a:uFill>
            </a:rPr>
            <a:t>daughter</a:t>
          </a:r>
          <a:r>
            <a:rPr lang="en-CA" sz="2000" b="1" i="0" u="sng" baseline="0" dirty="0" smtClean="0">
              <a:solidFill>
                <a:srgbClr val="000000"/>
              </a:solidFill>
              <a:uFill>
                <a:solidFill>
                  <a:schemeClr val="accent4">
                    <a:lumMod val="60000"/>
                    <a:lumOff val="40000"/>
                  </a:schemeClr>
                </a:solidFill>
              </a:uFill>
            </a:rPr>
            <a:t>.  Her name was Louise Caroline Alberta. </a:t>
          </a:r>
          <a:endParaRPr lang="en-CA" sz="2000" b="1" i="0" u="sng" baseline="0" dirty="0">
            <a:solidFill>
              <a:srgbClr val="000000"/>
            </a:solidFill>
            <a:uFill>
              <a:solidFill>
                <a:schemeClr val="accent4">
                  <a:lumMod val="60000"/>
                  <a:lumOff val="40000"/>
                </a:schemeClr>
              </a:solidFill>
            </a:uFill>
          </a:endParaRPr>
        </a:p>
      </dgm:t>
    </dgm:pt>
    <dgm:pt modelId="{F9293544-8569-4A64-9807-4559D1C05337}" type="parTrans" cxnId="{87EE7DFF-CAD4-4489-92EE-7FA03918556A}">
      <dgm:prSet/>
      <dgm:spPr/>
      <dgm:t>
        <a:bodyPr/>
        <a:lstStyle/>
        <a:p>
          <a:endParaRPr lang="en-US"/>
        </a:p>
      </dgm:t>
    </dgm:pt>
    <dgm:pt modelId="{6F29A9DE-8020-42B9-ACE2-E576223DBBBF}" type="sibTrans" cxnId="{87EE7DFF-CAD4-4489-92EE-7FA03918556A}">
      <dgm:prSet/>
      <dgm:spPr/>
      <dgm:t>
        <a:bodyPr/>
        <a:lstStyle/>
        <a:p>
          <a:endParaRPr lang="en-US"/>
        </a:p>
      </dgm:t>
    </dgm:pt>
    <dgm:pt modelId="{35645D14-4E47-4AB2-B335-C7045FB1B80F}" type="pres">
      <dgm:prSet presAssocID="{AE636503-967B-494B-B14E-CDA21A78E57D}" presName="Name0" presStyleCnt="0">
        <dgm:presLayoutVars>
          <dgm:chMax val="7"/>
          <dgm:dir/>
          <dgm:animLvl val="lvl"/>
          <dgm:resizeHandles val="exact"/>
        </dgm:presLayoutVars>
      </dgm:prSet>
      <dgm:spPr/>
      <dgm:t>
        <a:bodyPr/>
        <a:lstStyle/>
        <a:p>
          <a:endParaRPr lang="en-US"/>
        </a:p>
      </dgm:t>
    </dgm:pt>
    <dgm:pt modelId="{E034D7F1-477B-4874-A958-E7E616FED743}" type="pres">
      <dgm:prSet presAssocID="{65949DF8-19DF-45B5-BB4D-F42D481766C0}" presName="circle1" presStyleLbl="node1" presStyleIdx="0" presStyleCnt="1" custLinFactNeighborX="-5263" custLinFactNeighborY="-3856"/>
      <dgm:spPr/>
      <dgm:t>
        <a:bodyPr/>
        <a:lstStyle/>
        <a:p>
          <a:endParaRPr lang="en-US"/>
        </a:p>
      </dgm:t>
    </dgm:pt>
    <dgm:pt modelId="{3A3857A3-457D-4566-BF85-C9279B1C9F22}" type="pres">
      <dgm:prSet presAssocID="{65949DF8-19DF-45B5-BB4D-F42D481766C0}" presName="space" presStyleCnt="0"/>
      <dgm:spPr/>
      <dgm:t>
        <a:bodyPr/>
        <a:lstStyle/>
        <a:p>
          <a:endParaRPr lang="en-US"/>
        </a:p>
      </dgm:t>
    </dgm:pt>
    <dgm:pt modelId="{9ABF7ECB-7AA8-4546-B721-6C619A727183}" type="pres">
      <dgm:prSet presAssocID="{65949DF8-19DF-45B5-BB4D-F42D481766C0}" presName="rect1" presStyleLbl="alignAcc1" presStyleIdx="0" presStyleCnt="1" custScaleX="81954" custScaleY="104203" custLinFactNeighborX="6766" custLinFactNeighborY="-1755"/>
      <dgm:spPr/>
      <dgm:t>
        <a:bodyPr/>
        <a:lstStyle/>
        <a:p>
          <a:endParaRPr lang="en-US"/>
        </a:p>
      </dgm:t>
    </dgm:pt>
    <dgm:pt modelId="{0E7097C9-C062-4634-B8FC-C29C2EF94685}" type="pres">
      <dgm:prSet presAssocID="{65949DF8-19DF-45B5-BB4D-F42D481766C0}" presName="rect1ParTxNoCh" presStyleLbl="alignAcc1" presStyleIdx="0" presStyleCnt="1">
        <dgm:presLayoutVars>
          <dgm:chMax val="1"/>
          <dgm:bulletEnabled val="1"/>
        </dgm:presLayoutVars>
      </dgm:prSet>
      <dgm:spPr/>
      <dgm:t>
        <a:bodyPr/>
        <a:lstStyle/>
        <a:p>
          <a:endParaRPr lang="en-US"/>
        </a:p>
      </dgm:t>
    </dgm:pt>
  </dgm:ptLst>
  <dgm:cxnLst>
    <dgm:cxn modelId="{9D983E7C-38F4-4603-82DE-10CDDDF5F70C}" type="presOf" srcId="{65949DF8-19DF-45B5-BB4D-F42D481766C0}" destId="{9ABF7ECB-7AA8-4546-B721-6C619A727183}" srcOrd="0" destOrd="0" presId="urn:microsoft.com/office/officeart/2005/8/layout/target3"/>
    <dgm:cxn modelId="{87EE7DFF-CAD4-4489-92EE-7FA03918556A}" srcId="{AE636503-967B-494B-B14E-CDA21A78E57D}" destId="{65949DF8-19DF-45B5-BB4D-F42D481766C0}" srcOrd="0" destOrd="0" parTransId="{F9293544-8569-4A64-9807-4559D1C05337}" sibTransId="{6F29A9DE-8020-42B9-ACE2-E576223DBBBF}"/>
    <dgm:cxn modelId="{139A2102-175E-4D3F-BC77-4C8E527F21EA}" type="presOf" srcId="{AE636503-967B-494B-B14E-CDA21A78E57D}" destId="{35645D14-4E47-4AB2-B335-C7045FB1B80F}" srcOrd="0" destOrd="0" presId="urn:microsoft.com/office/officeart/2005/8/layout/target3"/>
    <dgm:cxn modelId="{222F99F6-13DE-4780-9D63-8C5F122CE77D}" type="presOf" srcId="{65949DF8-19DF-45B5-BB4D-F42D481766C0}" destId="{0E7097C9-C062-4634-B8FC-C29C2EF94685}" srcOrd="1" destOrd="0" presId="urn:microsoft.com/office/officeart/2005/8/layout/target3"/>
    <dgm:cxn modelId="{8AEE0C7D-6DCC-4BCA-9618-180BE56A48CD}" type="presParOf" srcId="{35645D14-4E47-4AB2-B335-C7045FB1B80F}" destId="{E034D7F1-477B-4874-A958-E7E616FED743}" srcOrd="0" destOrd="0" presId="urn:microsoft.com/office/officeart/2005/8/layout/target3"/>
    <dgm:cxn modelId="{4AE2EFF1-1C64-46D5-80C0-7F0361B6F274}" type="presParOf" srcId="{35645D14-4E47-4AB2-B335-C7045FB1B80F}" destId="{3A3857A3-457D-4566-BF85-C9279B1C9F22}" srcOrd="1" destOrd="0" presId="urn:microsoft.com/office/officeart/2005/8/layout/target3"/>
    <dgm:cxn modelId="{24BEBB2C-7ABA-440C-90E1-85649487EB52}" type="presParOf" srcId="{35645D14-4E47-4AB2-B335-C7045FB1B80F}" destId="{9ABF7ECB-7AA8-4546-B721-6C619A727183}" srcOrd="2" destOrd="0" presId="urn:microsoft.com/office/officeart/2005/8/layout/target3"/>
    <dgm:cxn modelId="{F4409414-A6B6-4D52-94DD-AAC693A157F0}" type="presParOf" srcId="{35645D14-4E47-4AB2-B335-C7045FB1B80F}" destId="{0E7097C9-C062-4634-B8FC-C29C2EF94685}" srcOrd="3" destOrd="0" presId="urn:microsoft.com/office/officeart/2005/8/layout/target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034D7F1-477B-4874-A958-E7E616FED743}">
      <dsp:nvSpPr>
        <dsp:cNvPr id="0" name=""/>
        <dsp:cNvSpPr/>
      </dsp:nvSpPr>
      <dsp:spPr>
        <a:xfrm>
          <a:off x="18" y="-125445"/>
          <a:ext cx="4434840" cy="4434840"/>
        </a:xfrm>
        <a:prstGeom prst="pie">
          <a:avLst>
            <a:gd name="adj1" fmla="val 5400000"/>
            <a:gd name="adj2" fmla="val 16200000"/>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9ABF7ECB-7AA8-4546-B721-6C619A727183}">
      <dsp:nvSpPr>
        <dsp:cNvPr id="0" name=""/>
        <dsp:cNvSpPr/>
      </dsp:nvSpPr>
      <dsp:spPr>
        <a:xfrm>
          <a:off x="3151116" y="-47636"/>
          <a:ext cx="4240283" cy="4621236"/>
        </a:xfrm>
        <a:prstGeom prst="rect">
          <a:avLst/>
        </a:prstGeom>
        <a:blipFill rotWithShape="0">
          <a:blip xmlns:r="http://schemas.openxmlformats.org/officeDocument/2006/relationships" r:embed="rId1"/>
          <a:stretch>
            <a:fillRect/>
          </a:stretch>
        </a:blip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CA" sz="2000" b="1" i="0" u="sng" kern="1200" baseline="0" dirty="0" smtClean="0">
              <a:solidFill>
                <a:srgbClr val="000000"/>
              </a:solidFill>
              <a:uFill>
                <a:solidFill>
                  <a:schemeClr val="accent4">
                    <a:lumMod val="60000"/>
                    <a:lumOff val="40000"/>
                  </a:schemeClr>
                </a:solidFill>
              </a:uFill>
            </a:rPr>
            <a:t>The name Alberta came from Queen Victoria’s </a:t>
          </a:r>
          <a:r>
            <a:rPr lang="en-CA" sz="2000" b="1" i="0" u="sng" kern="1200" baseline="0" dirty="0" smtClean="0">
              <a:solidFill>
                <a:srgbClr val="000000"/>
              </a:solidFill>
              <a:uFill>
                <a:solidFill>
                  <a:schemeClr val="accent4">
                    <a:lumMod val="60000"/>
                    <a:lumOff val="40000"/>
                  </a:schemeClr>
                </a:solidFill>
              </a:uFill>
            </a:rPr>
            <a:t>daughter</a:t>
          </a:r>
          <a:r>
            <a:rPr lang="en-CA" sz="2000" b="1" i="0" u="sng" kern="1200" baseline="0" dirty="0" smtClean="0">
              <a:solidFill>
                <a:srgbClr val="000000"/>
              </a:solidFill>
              <a:uFill>
                <a:solidFill>
                  <a:schemeClr val="accent4">
                    <a:lumMod val="60000"/>
                    <a:lumOff val="40000"/>
                  </a:schemeClr>
                </a:solidFill>
              </a:uFill>
            </a:rPr>
            <a:t>.  Her name was Louise Caroline Alberta. </a:t>
          </a:r>
          <a:endParaRPr lang="en-CA" sz="2000" b="1" i="0" u="sng" kern="1200" baseline="0" dirty="0">
            <a:solidFill>
              <a:srgbClr val="000000"/>
            </a:solidFill>
            <a:uFill>
              <a:solidFill>
                <a:schemeClr val="accent4">
                  <a:lumMod val="60000"/>
                  <a:lumOff val="40000"/>
                </a:schemeClr>
              </a:solidFill>
            </a:uFill>
          </a:endParaRPr>
        </a:p>
      </dsp:txBody>
      <dsp:txXfrm>
        <a:off x="3151116" y="-47636"/>
        <a:ext cx="4240283" cy="4621236"/>
      </dsp:txXfrm>
    </dsp:sp>
  </dsp:spTree>
</dsp:drawing>
</file>

<file path=ppt/diagrams/layout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4DEC1B2-6BE9-4B7B-A601-3155961D8521}" type="datetimeFigureOut">
              <a:rPr lang="en-US" smtClean="0"/>
              <a:t>2/14/2011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839D0C0-4E2A-4315-A7B8-3A8B11B6AA5D}"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rgbClr val="000000"/>
                </a:solidFill>
              </a:rPr>
              <a:t>When she was in school, she always got good grades.  Her best subject was art.  She could paint like a true artist.  When she was older, she had a museum in the palace, with all of her artwork in it. Everyone loved her art.  They thought she was amazing. </a:t>
            </a:r>
          </a:p>
          <a:p>
            <a:endParaRPr lang="en-US" dirty="0"/>
          </a:p>
        </p:txBody>
      </p:sp>
      <p:sp>
        <p:nvSpPr>
          <p:cNvPr id="4" name="Slide Number Placeholder 3"/>
          <p:cNvSpPr>
            <a:spLocks noGrp="1"/>
          </p:cNvSpPr>
          <p:nvPr>
            <p:ph type="sldNum" sz="quarter" idx="10"/>
          </p:nvPr>
        </p:nvSpPr>
        <p:spPr/>
        <p:txBody>
          <a:bodyPr/>
          <a:lstStyle/>
          <a:p>
            <a:fld id="{D839D0C0-4E2A-4315-A7B8-3A8B11B6AA5D}" type="slidenum">
              <a:rPr lang="en-US" smtClean="0"/>
              <a:t>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b="1" dirty="0" smtClean="0">
                <a:solidFill>
                  <a:schemeClr val="bg1"/>
                </a:solidFill>
              </a:rPr>
              <a:t>Louise was married to the Governor of Canada.  He was pretty much in charge of Canada, so when Canada needed a name for a new province, he nominated his wife’s name.  People liked the name, so from that day on, the province next to British Colombia and Saskatchewan became Alberta.</a:t>
            </a:r>
            <a:endParaRPr lang="en-US" sz="1200" b="1" dirty="0" smtClean="0">
              <a:solidFill>
                <a:schemeClr val="bg1"/>
              </a:solidFill>
            </a:endParaRPr>
          </a:p>
          <a:p>
            <a:endParaRPr lang="en-US" dirty="0"/>
          </a:p>
        </p:txBody>
      </p:sp>
      <p:sp>
        <p:nvSpPr>
          <p:cNvPr id="4" name="Slide Number Placeholder 3"/>
          <p:cNvSpPr>
            <a:spLocks noGrp="1"/>
          </p:cNvSpPr>
          <p:nvPr>
            <p:ph type="sldNum" sz="quarter" idx="10"/>
          </p:nvPr>
        </p:nvSpPr>
        <p:spPr/>
        <p:txBody>
          <a:bodyPr/>
          <a:lstStyle/>
          <a:p>
            <a:fld id="{D839D0C0-4E2A-4315-A7B8-3A8B11B6AA5D}" type="slidenum">
              <a:rPr lang="en-US" smtClean="0"/>
              <a:t>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dirty="0" smtClean="0">
                <a:solidFill>
                  <a:schemeClr val="bg1"/>
                </a:solidFill>
                <a:latin typeface="Comic Sans MS" pitchFamily="66" charset="0"/>
              </a:rPr>
              <a:t>Today, Alberta is the Canadian province next to British Colombia and Saskatchewan.  It is shaped like Saskatchewan, except for the bottom left corner.  The bottom left corner is filled with mountains, and on a map it is cut off and bumpy.  Like this on the right.</a:t>
            </a:r>
            <a:endParaRPr lang="en-US" sz="1200" dirty="0" smtClean="0">
              <a:solidFill>
                <a:schemeClr val="bg1"/>
              </a:solidFill>
              <a:latin typeface="Comic Sans MS" pitchFamily="66" charset="0"/>
            </a:endParaRPr>
          </a:p>
          <a:p>
            <a:endParaRPr lang="en-US" dirty="0"/>
          </a:p>
        </p:txBody>
      </p:sp>
      <p:sp>
        <p:nvSpPr>
          <p:cNvPr id="4" name="Slide Number Placeholder 3"/>
          <p:cNvSpPr>
            <a:spLocks noGrp="1"/>
          </p:cNvSpPr>
          <p:nvPr>
            <p:ph type="sldNum" sz="quarter" idx="10"/>
          </p:nvPr>
        </p:nvSpPr>
        <p:spPr/>
        <p:txBody>
          <a:bodyPr/>
          <a:lstStyle/>
          <a:p>
            <a:fld id="{D839D0C0-4E2A-4315-A7B8-3A8B11B6AA5D}" type="slidenum">
              <a:rPr lang="en-US" smtClean="0"/>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28EE9B7-DE81-4A89-92CC-95CA290BBC0C}" type="datetimeFigureOut">
              <a:rPr lang="en-US" smtClean="0"/>
              <a:pPr/>
              <a:t>2/14/2011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7A1E1F-94CD-4E07-A1F2-835B313FE20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8EE9B7-DE81-4A89-92CC-95CA290BBC0C}" type="datetimeFigureOut">
              <a:rPr lang="en-US" smtClean="0"/>
              <a:pPr/>
              <a:t>2/14/2011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7A1E1F-94CD-4E07-A1F2-835B313FE20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8EE9B7-DE81-4A89-92CC-95CA290BBC0C}" type="datetimeFigureOut">
              <a:rPr lang="en-US" smtClean="0"/>
              <a:pPr/>
              <a:t>2/14/2011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7A1E1F-94CD-4E07-A1F2-835B313FE20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8EE9B7-DE81-4A89-92CC-95CA290BBC0C}" type="datetimeFigureOut">
              <a:rPr lang="en-US" smtClean="0"/>
              <a:pPr/>
              <a:t>2/14/2011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7A1E1F-94CD-4E07-A1F2-835B313FE20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28EE9B7-DE81-4A89-92CC-95CA290BBC0C}" type="datetimeFigureOut">
              <a:rPr lang="en-US" smtClean="0"/>
              <a:pPr/>
              <a:t>2/14/2011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7A1E1F-94CD-4E07-A1F2-835B313FE20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28EE9B7-DE81-4A89-92CC-95CA290BBC0C}" type="datetimeFigureOut">
              <a:rPr lang="en-US" smtClean="0"/>
              <a:pPr/>
              <a:t>2/14/2011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7A1E1F-94CD-4E07-A1F2-835B313FE20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28EE9B7-DE81-4A89-92CC-95CA290BBC0C}" type="datetimeFigureOut">
              <a:rPr lang="en-US" smtClean="0"/>
              <a:pPr/>
              <a:t>2/14/2011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07A1E1F-94CD-4E07-A1F2-835B313FE20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28EE9B7-DE81-4A89-92CC-95CA290BBC0C}" type="datetimeFigureOut">
              <a:rPr lang="en-US" smtClean="0"/>
              <a:pPr/>
              <a:t>2/14/2011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07A1E1F-94CD-4E07-A1F2-835B313FE20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8EE9B7-DE81-4A89-92CC-95CA290BBC0C}" type="datetimeFigureOut">
              <a:rPr lang="en-US" smtClean="0"/>
              <a:pPr/>
              <a:t>2/14/2011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07A1E1F-94CD-4E07-A1F2-835B313FE20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8EE9B7-DE81-4A89-92CC-95CA290BBC0C}" type="datetimeFigureOut">
              <a:rPr lang="en-US" smtClean="0"/>
              <a:pPr/>
              <a:t>2/14/2011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7A1E1F-94CD-4E07-A1F2-835B313FE20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8EE9B7-DE81-4A89-92CC-95CA290BBC0C}" type="datetimeFigureOut">
              <a:rPr lang="en-US" smtClean="0"/>
              <a:pPr/>
              <a:t>2/14/2011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7A1E1F-94CD-4E07-A1F2-835B313FE20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8EE9B7-DE81-4A89-92CC-95CA290BBC0C}" type="datetimeFigureOut">
              <a:rPr lang="en-US" smtClean="0"/>
              <a:pPr/>
              <a:t>2/14/2011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7A1E1F-94CD-4E07-A1F2-835B313FE20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15.jpeg"/><Relationship Id="rId4" Type="http://schemas.openxmlformats.org/officeDocument/2006/relationships/image" Target="../media/image14.jpeg"/></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21.jpeg"/><Relationship Id="rId4" Type="http://schemas.openxmlformats.org/officeDocument/2006/relationships/image" Target="../media/image20.jpeg"/></Relationships>
</file>

<file path=ppt/slides/_rels/slide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76000"/>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371600"/>
            <a:ext cx="5867400" cy="1447800"/>
          </a:xfrm>
          <a:solidFill>
            <a:schemeClr val="accent4"/>
          </a:solidFill>
        </p:spPr>
        <p:txBody>
          <a:bodyPr>
            <a:normAutofit/>
          </a:bodyPr>
          <a:lstStyle/>
          <a:p>
            <a:r>
              <a:rPr lang="en-CA"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Why Alberta is Called Alberta</a:t>
            </a:r>
            <a:endPar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Subtitle 2"/>
          <p:cNvSpPr>
            <a:spLocks noGrp="1"/>
          </p:cNvSpPr>
          <p:nvPr>
            <p:ph type="subTitle" idx="1"/>
          </p:nvPr>
        </p:nvSpPr>
        <p:spPr>
          <a:xfrm>
            <a:off x="2362200" y="2895600"/>
            <a:ext cx="2362200" cy="381000"/>
          </a:xfrm>
          <a:solidFill>
            <a:srgbClr val="9DBC00"/>
          </a:solidFill>
        </p:spPr>
        <p:txBody>
          <a:bodyPr>
            <a:normAutofit fontScale="70000" lnSpcReduction="20000"/>
          </a:bodyPr>
          <a:lstStyle/>
          <a:p>
            <a:r>
              <a:rPr lang="en-CA"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By Ashley Kerrin</a:t>
            </a:r>
            <a:endParaRPr lang="en-US"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pic>
        <p:nvPicPr>
          <p:cNvPr id="4" name="Picture 3" descr="Louise_Caroline_Alberta.jpg"/>
          <p:cNvPicPr>
            <a:picLocks noChangeAspect="1"/>
          </p:cNvPicPr>
          <p:nvPr/>
        </p:nvPicPr>
        <p:blipFill>
          <a:blip r:embed="rId3" cstate="print"/>
          <a:stretch>
            <a:fillRect/>
          </a:stretch>
        </p:blipFill>
        <p:spPr>
          <a:xfrm>
            <a:off x="152400" y="2819400"/>
            <a:ext cx="2038350" cy="2952750"/>
          </a:xfrm>
          <a:prstGeom prst="rect">
            <a:avLst/>
          </a:prstGeom>
        </p:spPr>
      </p:pic>
      <p:pic>
        <p:nvPicPr>
          <p:cNvPr id="5" name="Picture 4" descr="vicki princess.jpg"/>
          <p:cNvPicPr>
            <a:picLocks noChangeAspect="1"/>
          </p:cNvPicPr>
          <p:nvPr/>
        </p:nvPicPr>
        <p:blipFill>
          <a:blip r:embed="rId4" cstate="print"/>
          <a:stretch>
            <a:fillRect/>
          </a:stretch>
        </p:blipFill>
        <p:spPr>
          <a:xfrm>
            <a:off x="7086600" y="2971800"/>
            <a:ext cx="2057400" cy="3124200"/>
          </a:xfrm>
          <a:prstGeom prst="rect">
            <a:avLst/>
          </a:prstGeom>
        </p:spPr>
      </p:pic>
      <p:sp>
        <p:nvSpPr>
          <p:cNvPr id="6" name="TextBox 5"/>
          <p:cNvSpPr txBox="1"/>
          <p:nvPr/>
        </p:nvSpPr>
        <p:spPr>
          <a:xfrm>
            <a:off x="152400" y="6248400"/>
            <a:ext cx="2514600" cy="369332"/>
          </a:xfrm>
          <a:prstGeom prst="rect">
            <a:avLst/>
          </a:prstGeom>
          <a:noFill/>
        </p:spPr>
        <p:txBody>
          <a:bodyPr wrap="square" rtlCol="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en-CA" b="1" dirty="0" smtClean="0">
                <a:ln/>
                <a:solidFill>
                  <a:schemeClr val="accent3"/>
                </a:solidFill>
              </a:rPr>
              <a:t>This is Princess Louise</a:t>
            </a:r>
            <a:endParaRPr lang="en-US" b="1" dirty="0">
              <a:ln/>
              <a:solidFill>
                <a:schemeClr val="accent3"/>
              </a:solidFill>
            </a:endParaRPr>
          </a:p>
        </p:txBody>
      </p:sp>
      <p:sp>
        <p:nvSpPr>
          <p:cNvPr id="7" name="TextBox 6"/>
          <p:cNvSpPr txBox="1"/>
          <p:nvPr/>
        </p:nvSpPr>
        <p:spPr>
          <a:xfrm>
            <a:off x="2667000" y="6248400"/>
            <a:ext cx="2262158" cy="369332"/>
          </a:xfrm>
          <a:prstGeom prst="rect">
            <a:avLst/>
          </a:prstGeom>
          <a:noFill/>
        </p:spPr>
        <p:txBody>
          <a:bodyPr wrap="none" rtlCol="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en-CA" b="1" dirty="0" smtClean="0">
                <a:ln/>
                <a:solidFill>
                  <a:schemeClr val="accent3"/>
                </a:solidFill>
              </a:rPr>
              <a:t>This is Princess Louise</a:t>
            </a:r>
            <a:endParaRPr lang="en-US" b="1" dirty="0">
              <a:ln/>
              <a:solidFill>
                <a:schemeClr val="accent3"/>
              </a:solidFill>
            </a:endParaRPr>
          </a:p>
        </p:txBody>
      </p:sp>
      <p:sp>
        <p:nvSpPr>
          <p:cNvPr id="8" name="TextBox 7"/>
          <p:cNvSpPr txBox="1"/>
          <p:nvPr/>
        </p:nvSpPr>
        <p:spPr>
          <a:xfrm>
            <a:off x="5029200" y="6248400"/>
            <a:ext cx="2262158" cy="369332"/>
          </a:xfrm>
          <a:prstGeom prst="rect">
            <a:avLst/>
          </a:prstGeom>
          <a:noFill/>
        </p:spPr>
        <p:txBody>
          <a:bodyPr wrap="none" rtlCol="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en-CA" b="1" dirty="0" smtClean="0">
                <a:ln/>
                <a:solidFill>
                  <a:schemeClr val="accent3"/>
                </a:solidFill>
              </a:rPr>
              <a:t>This is Princess Louise</a:t>
            </a:r>
            <a:endParaRPr lang="en-US" b="1" dirty="0">
              <a:ln/>
              <a:solidFill>
                <a:schemeClr val="accent3"/>
              </a:solidFill>
            </a:endParaRPr>
          </a:p>
        </p:txBody>
      </p:sp>
      <p:sp>
        <p:nvSpPr>
          <p:cNvPr id="9" name="TextBox 8"/>
          <p:cNvSpPr txBox="1"/>
          <p:nvPr/>
        </p:nvSpPr>
        <p:spPr>
          <a:xfrm>
            <a:off x="7295417" y="6248400"/>
            <a:ext cx="1999265" cy="369332"/>
          </a:xfrm>
          <a:prstGeom prst="rect">
            <a:avLst/>
          </a:prstGeom>
          <a:noFill/>
        </p:spPr>
        <p:txBody>
          <a:bodyPr wrap="none" rtlCol="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en-CA" b="1" dirty="0" smtClean="0">
                <a:ln/>
                <a:solidFill>
                  <a:schemeClr val="accent3"/>
                </a:solidFill>
              </a:rPr>
              <a:t>This is Princess Lou</a:t>
            </a:r>
            <a:endParaRPr lang="en-US" b="1" dirty="0">
              <a:ln/>
              <a:solidFill>
                <a:schemeClr val="accent3"/>
              </a:solidFill>
            </a:endParaRPr>
          </a:p>
        </p:txBody>
      </p:sp>
      <p:pic>
        <p:nvPicPr>
          <p:cNvPr id="10" name="Picture 9" descr="vicki young gal.jpg"/>
          <p:cNvPicPr>
            <a:picLocks noChangeAspect="1"/>
          </p:cNvPicPr>
          <p:nvPr/>
        </p:nvPicPr>
        <p:blipFill>
          <a:blip r:embed="rId5" cstate="print"/>
          <a:stretch>
            <a:fillRect/>
          </a:stretch>
        </p:blipFill>
        <p:spPr>
          <a:xfrm>
            <a:off x="2362200" y="3429000"/>
            <a:ext cx="2209800" cy="2070443"/>
          </a:xfrm>
          <a:prstGeom prst="rect">
            <a:avLst/>
          </a:prstGeom>
        </p:spPr>
      </p:pic>
      <p:pic>
        <p:nvPicPr>
          <p:cNvPr id="11" name="Picture 10" descr="Loise caroline ab.jpg"/>
          <p:cNvPicPr>
            <a:picLocks noChangeAspect="1"/>
          </p:cNvPicPr>
          <p:nvPr/>
        </p:nvPicPr>
        <p:blipFill>
          <a:blip r:embed="rId6" cstate="print"/>
          <a:stretch>
            <a:fillRect/>
          </a:stretch>
        </p:blipFill>
        <p:spPr>
          <a:xfrm>
            <a:off x="4800600" y="3048000"/>
            <a:ext cx="2228850" cy="3048000"/>
          </a:xfrm>
          <a:prstGeom prst="rect">
            <a:avLst/>
          </a:prstGeom>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diamond(in)">
                                      <p:cBhvr>
                                        <p:cTn id="12" dur="20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diamond(in)">
                                      <p:cBhvr>
                                        <p:cTn id="17" dur="20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9" presetClass="entr" presetSubtype="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1000" fill="hold"/>
                                        <p:tgtEl>
                                          <p:spTgt spid="5"/>
                                        </p:tgtEl>
                                        <p:attrNameLst>
                                          <p:attrName>ppt_x</p:attrName>
                                        </p:attrNameLst>
                                      </p:cBhvr>
                                      <p:tavLst>
                                        <p:tav tm="0">
                                          <p:val>
                                            <p:strVal val="#ppt_x-.2"/>
                                          </p:val>
                                        </p:tav>
                                        <p:tav tm="100000">
                                          <p:val>
                                            <p:strVal val="#ppt_x"/>
                                          </p:val>
                                        </p:tav>
                                      </p:tavLst>
                                    </p:anim>
                                    <p:anim calcmode="lin" valueType="num">
                                      <p:cBhvr>
                                        <p:cTn id="23"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24" dur="10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4" presetClass="entr" presetSubtype="16" fill="hold" nodeType="click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box(in)">
                                      <p:cBhvr>
                                        <p:cTn id="29" dur="500"/>
                                        <p:tgtEl>
                                          <p:spTgt spid="4"/>
                                        </p:tgtEl>
                                      </p:cBhvr>
                                    </p:animEffect>
                                  </p:childTnLst>
                                </p:cTn>
                              </p:par>
                            </p:childTnLst>
                          </p:cTn>
                        </p:par>
                      </p:childTnLst>
                    </p:cTn>
                  </p:par>
                  <p:par>
                    <p:cTn id="30" fill="hold">
                      <p:stCondLst>
                        <p:cond delay="indefinite"/>
                      </p:stCondLst>
                      <p:childTnLst>
                        <p:par>
                          <p:cTn id="31" fill="hold">
                            <p:stCondLst>
                              <p:cond delay="0"/>
                            </p:stCondLst>
                            <p:childTnLst>
                              <p:par>
                                <p:cTn id="32" presetID="24" presetClass="entr" presetSubtype="0" fill="hold" nodeType="clickEffect">
                                  <p:stCondLst>
                                    <p:cond delay="0"/>
                                  </p:stCondLst>
                                  <p:childTnLst>
                                    <p:set>
                                      <p:cBhvr>
                                        <p:cTn id="33" dur="1" fill="hold">
                                          <p:stCondLst>
                                            <p:cond delay="0"/>
                                          </p:stCondLst>
                                        </p:cTn>
                                        <p:tgtEl>
                                          <p:spTgt spid="10"/>
                                        </p:tgtEl>
                                        <p:attrNameLst>
                                          <p:attrName>style.visibility</p:attrName>
                                        </p:attrNameLst>
                                      </p:cBhvr>
                                      <p:to>
                                        <p:strVal val="visible"/>
                                      </p:to>
                                    </p:set>
                                    <p:anim to="" calcmode="lin" valueType="num">
                                      <p:cBhvr>
                                        <p:cTn id="34" dur="1" fill="hold"/>
                                        <p:tgtEl>
                                          <p:spTgt spid="10"/>
                                        </p:tgtEl>
                                        <p:attrNameLst>
                                          <p:attrName/>
                                        </p:attrNameLst>
                                      </p:cBhvr>
                                    </p:anim>
                                  </p:childTnLst>
                                </p:cTn>
                              </p:par>
                            </p:childTnLst>
                          </p:cTn>
                        </p:par>
                      </p:childTnLst>
                    </p:cTn>
                  </p:par>
                  <p:par>
                    <p:cTn id="35" fill="hold">
                      <p:stCondLst>
                        <p:cond delay="indefinite"/>
                      </p:stCondLst>
                      <p:childTnLst>
                        <p:par>
                          <p:cTn id="36" fill="hold">
                            <p:stCondLst>
                              <p:cond delay="0"/>
                            </p:stCondLst>
                            <p:childTnLst>
                              <p:par>
                                <p:cTn id="37" presetID="12" presetClass="entr" presetSubtype="4" fill="hold" nodeType="click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slide(fromBottom)">
                                      <p:cBhvr>
                                        <p:cTn id="39" dur="500"/>
                                        <p:tgtEl>
                                          <p:spTgt spid="11"/>
                                        </p:tgtEl>
                                      </p:cBhvr>
                                    </p:animEffect>
                                  </p:childTnLst>
                                </p:cTn>
                              </p:par>
                            </p:childTnLst>
                          </p:cTn>
                        </p:par>
                      </p:childTnLst>
                    </p:cTn>
                  </p:par>
                  <p:par>
                    <p:cTn id="40" fill="hold">
                      <p:stCondLst>
                        <p:cond delay="indefinite"/>
                      </p:stCondLst>
                      <p:childTnLst>
                        <p:par>
                          <p:cTn id="41" fill="hold">
                            <p:stCondLst>
                              <p:cond delay="0"/>
                            </p:stCondLst>
                            <p:childTnLst>
                              <p:par>
                                <p:cTn id="42" presetID="37" presetClass="entr" presetSubtype="0" fill="hold" grpId="0" nodeType="click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fade">
                                      <p:cBhvr>
                                        <p:cTn id="44" dur="1000"/>
                                        <p:tgtEl>
                                          <p:spTgt spid="6"/>
                                        </p:tgtEl>
                                      </p:cBhvr>
                                    </p:animEffect>
                                    <p:anim calcmode="lin" valueType="num">
                                      <p:cBhvr>
                                        <p:cTn id="45" dur="1000" fill="hold"/>
                                        <p:tgtEl>
                                          <p:spTgt spid="6"/>
                                        </p:tgtEl>
                                        <p:attrNameLst>
                                          <p:attrName>ppt_x</p:attrName>
                                        </p:attrNameLst>
                                      </p:cBhvr>
                                      <p:tavLst>
                                        <p:tav tm="0">
                                          <p:val>
                                            <p:strVal val="#ppt_x"/>
                                          </p:val>
                                        </p:tav>
                                        <p:tav tm="100000">
                                          <p:val>
                                            <p:strVal val="#ppt_x"/>
                                          </p:val>
                                        </p:tav>
                                      </p:tavLst>
                                    </p:anim>
                                    <p:anim calcmode="lin" valueType="num">
                                      <p:cBhvr>
                                        <p:cTn id="46" dur="900" decel="100000" fill="hold"/>
                                        <p:tgtEl>
                                          <p:spTgt spid="6"/>
                                        </p:tgtEl>
                                        <p:attrNameLst>
                                          <p:attrName>ppt_y</p:attrName>
                                        </p:attrNameLst>
                                      </p:cBhvr>
                                      <p:tavLst>
                                        <p:tav tm="0">
                                          <p:val>
                                            <p:strVal val="#ppt_y+1"/>
                                          </p:val>
                                        </p:tav>
                                        <p:tav tm="100000">
                                          <p:val>
                                            <p:strVal val="#ppt_y-.03"/>
                                          </p:val>
                                        </p:tav>
                                      </p:tavLst>
                                    </p:anim>
                                    <p:anim calcmode="lin" valueType="num">
                                      <p:cBhvr>
                                        <p:cTn id="47"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37" presetClass="entr" presetSubtype="0" fill="hold" grpId="0" nodeType="click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fade">
                                      <p:cBhvr>
                                        <p:cTn id="52" dur="1000"/>
                                        <p:tgtEl>
                                          <p:spTgt spid="7"/>
                                        </p:tgtEl>
                                      </p:cBhvr>
                                    </p:animEffect>
                                    <p:anim calcmode="lin" valueType="num">
                                      <p:cBhvr>
                                        <p:cTn id="53" dur="1000" fill="hold"/>
                                        <p:tgtEl>
                                          <p:spTgt spid="7"/>
                                        </p:tgtEl>
                                        <p:attrNameLst>
                                          <p:attrName>ppt_x</p:attrName>
                                        </p:attrNameLst>
                                      </p:cBhvr>
                                      <p:tavLst>
                                        <p:tav tm="0">
                                          <p:val>
                                            <p:strVal val="#ppt_x"/>
                                          </p:val>
                                        </p:tav>
                                        <p:tav tm="100000">
                                          <p:val>
                                            <p:strVal val="#ppt_x"/>
                                          </p:val>
                                        </p:tav>
                                      </p:tavLst>
                                    </p:anim>
                                    <p:anim calcmode="lin" valueType="num">
                                      <p:cBhvr>
                                        <p:cTn id="54" dur="900" decel="100000" fill="hold"/>
                                        <p:tgtEl>
                                          <p:spTgt spid="7"/>
                                        </p:tgtEl>
                                        <p:attrNameLst>
                                          <p:attrName>ppt_y</p:attrName>
                                        </p:attrNameLst>
                                      </p:cBhvr>
                                      <p:tavLst>
                                        <p:tav tm="0">
                                          <p:val>
                                            <p:strVal val="#ppt_y+1"/>
                                          </p:val>
                                        </p:tav>
                                        <p:tav tm="100000">
                                          <p:val>
                                            <p:strVal val="#ppt_y-.03"/>
                                          </p:val>
                                        </p:tav>
                                      </p:tavLst>
                                    </p:anim>
                                    <p:anim calcmode="lin" valueType="num">
                                      <p:cBhvr>
                                        <p:cTn id="55"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37" presetClass="entr" presetSubtype="0" fill="hold" grpId="0" nodeType="clickEffect">
                                  <p:stCondLst>
                                    <p:cond delay="0"/>
                                  </p:stCondLst>
                                  <p:childTnLst>
                                    <p:set>
                                      <p:cBhvr>
                                        <p:cTn id="59" dur="1" fill="hold">
                                          <p:stCondLst>
                                            <p:cond delay="0"/>
                                          </p:stCondLst>
                                        </p:cTn>
                                        <p:tgtEl>
                                          <p:spTgt spid="8"/>
                                        </p:tgtEl>
                                        <p:attrNameLst>
                                          <p:attrName>style.visibility</p:attrName>
                                        </p:attrNameLst>
                                      </p:cBhvr>
                                      <p:to>
                                        <p:strVal val="visible"/>
                                      </p:to>
                                    </p:set>
                                    <p:animEffect transition="in" filter="fade">
                                      <p:cBhvr>
                                        <p:cTn id="60" dur="1000"/>
                                        <p:tgtEl>
                                          <p:spTgt spid="8"/>
                                        </p:tgtEl>
                                      </p:cBhvr>
                                    </p:animEffect>
                                    <p:anim calcmode="lin" valueType="num">
                                      <p:cBhvr>
                                        <p:cTn id="61" dur="1000" fill="hold"/>
                                        <p:tgtEl>
                                          <p:spTgt spid="8"/>
                                        </p:tgtEl>
                                        <p:attrNameLst>
                                          <p:attrName>ppt_x</p:attrName>
                                        </p:attrNameLst>
                                      </p:cBhvr>
                                      <p:tavLst>
                                        <p:tav tm="0">
                                          <p:val>
                                            <p:strVal val="#ppt_x"/>
                                          </p:val>
                                        </p:tav>
                                        <p:tav tm="100000">
                                          <p:val>
                                            <p:strVal val="#ppt_x"/>
                                          </p:val>
                                        </p:tav>
                                      </p:tavLst>
                                    </p:anim>
                                    <p:anim calcmode="lin" valueType="num">
                                      <p:cBhvr>
                                        <p:cTn id="62" dur="900" decel="100000" fill="hold"/>
                                        <p:tgtEl>
                                          <p:spTgt spid="8"/>
                                        </p:tgtEl>
                                        <p:attrNameLst>
                                          <p:attrName>ppt_y</p:attrName>
                                        </p:attrNameLst>
                                      </p:cBhvr>
                                      <p:tavLst>
                                        <p:tav tm="0">
                                          <p:val>
                                            <p:strVal val="#ppt_y+1"/>
                                          </p:val>
                                        </p:tav>
                                        <p:tav tm="100000">
                                          <p:val>
                                            <p:strVal val="#ppt_y-.03"/>
                                          </p:val>
                                        </p:tav>
                                      </p:tavLst>
                                    </p:anim>
                                    <p:anim calcmode="lin" valueType="num">
                                      <p:cBhvr>
                                        <p:cTn id="63"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37" presetClass="entr" presetSubtype="0" fill="hold" grpId="0" nodeType="clickEffect">
                                  <p:stCondLst>
                                    <p:cond delay="0"/>
                                  </p:stCondLst>
                                  <p:childTnLst>
                                    <p:set>
                                      <p:cBhvr>
                                        <p:cTn id="67" dur="1" fill="hold">
                                          <p:stCondLst>
                                            <p:cond delay="0"/>
                                          </p:stCondLst>
                                        </p:cTn>
                                        <p:tgtEl>
                                          <p:spTgt spid="9"/>
                                        </p:tgtEl>
                                        <p:attrNameLst>
                                          <p:attrName>style.visibility</p:attrName>
                                        </p:attrNameLst>
                                      </p:cBhvr>
                                      <p:to>
                                        <p:strVal val="visible"/>
                                      </p:to>
                                    </p:set>
                                    <p:animEffect transition="in" filter="fade">
                                      <p:cBhvr>
                                        <p:cTn id="68" dur="1000"/>
                                        <p:tgtEl>
                                          <p:spTgt spid="9"/>
                                        </p:tgtEl>
                                      </p:cBhvr>
                                    </p:animEffect>
                                    <p:anim calcmode="lin" valueType="num">
                                      <p:cBhvr>
                                        <p:cTn id="69" dur="1000" fill="hold"/>
                                        <p:tgtEl>
                                          <p:spTgt spid="9"/>
                                        </p:tgtEl>
                                        <p:attrNameLst>
                                          <p:attrName>ppt_x</p:attrName>
                                        </p:attrNameLst>
                                      </p:cBhvr>
                                      <p:tavLst>
                                        <p:tav tm="0">
                                          <p:val>
                                            <p:strVal val="#ppt_x"/>
                                          </p:val>
                                        </p:tav>
                                        <p:tav tm="100000">
                                          <p:val>
                                            <p:strVal val="#ppt_x"/>
                                          </p:val>
                                        </p:tav>
                                      </p:tavLst>
                                    </p:anim>
                                    <p:anim calcmode="lin" valueType="num">
                                      <p:cBhvr>
                                        <p:cTn id="70" dur="900" decel="100000" fill="hold"/>
                                        <p:tgtEl>
                                          <p:spTgt spid="9"/>
                                        </p:tgtEl>
                                        <p:attrNameLst>
                                          <p:attrName>ppt_y</p:attrName>
                                        </p:attrNameLst>
                                      </p:cBhvr>
                                      <p:tavLst>
                                        <p:tav tm="0">
                                          <p:val>
                                            <p:strVal val="#ppt_y+1"/>
                                          </p:val>
                                        </p:tav>
                                        <p:tav tm="100000">
                                          <p:val>
                                            <p:strVal val="#ppt_y-.03"/>
                                          </p:val>
                                        </p:tav>
                                      </p:tavLst>
                                    </p:anim>
                                    <p:anim calcmode="lin" valueType="num">
                                      <p:cBhvr>
                                        <p:cTn id="71"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P spid="6" grpId="0"/>
      <p:bldP spid="7" grpId="0"/>
      <p:bldP spid="8"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81000"/>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457200"/>
            <a:ext cx="7467600" cy="1143000"/>
          </a:xfrm>
        </p:spPr>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CA" b="1" cap="all" dirty="0" smtClean="0">
                <a:ln w="0"/>
                <a:solidFill>
                  <a:srgbClr val="9DBC00"/>
                </a:solidFill>
                <a:effectLst>
                  <a:reflection blurRad="12700" stA="50000" endPos="50000" dist="5000" dir="5400000" sy="-100000" rotWithShape="0"/>
                </a:effectLst>
              </a:rPr>
              <a:t>Where it </a:t>
            </a:r>
            <a:r>
              <a:rPr lang="en-CA" b="1" cap="all" dirty="0">
                <a:ln w="0"/>
                <a:solidFill>
                  <a:srgbClr val="9DBC00"/>
                </a:solidFill>
                <a:effectLst>
                  <a:reflection blurRad="12700" stA="50000" endPos="50000" dist="5000" dir="5400000" sy="-100000" rotWithShape="0"/>
                </a:effectLst>
              </a:rPr>
              <a:t>C</a:t>
            </a:r>
            <a:r>
              <a:rPr lang="en-CA" b="1" cap="all" dirty="0" smtClean="0">
                <a:ln w="0"/>
                <a:solidFill>
                  <a:srgbClr val="9DBC00"/>
                </a:solidFill>
                <a:effectLst>
                  <a:reflection blurRad="12700" stA="50000" endPos="50000" dist="5000" dir="5400000" sy="-100000" rotWithShape="0"/>
                </a:effectLst>
              </a:rPr>
              <a:t>ame From</a:t>
            </a:r>
            <a:endParaRPr lang="en-US" b="1" cap="all" dirty="0">
              <a:ln w="0"/>
              <a:solidFill>
                <a:srgbClr val="9DBC00"/>
              </a:solidFill>
              <a:effectLst>
                <a:reflection blurRad="12700" stA="50000" endPos="50000" dist="5000" dir="5400000" sy="-100000" rotWithShape="0"/>
              </a:effectLst>
            </a:endParaRPr>
          </a:p>
        </p:txBody>
      </p:sp>
      <p:graphicFrame>
        <p:nvGraphicFramePr>
          <p:cNvPr id="5" name="Content Placeholder 4"/>
          <p:cNvGraphicFramePr>
            <a:graphicFrameLocks noGrp="1"/>
          </p:cNvGraphicFramePr>
          <p:nvPr>
            <p:ph idx="1"/>
          </p:nvPr>
        </p:nvGraphicFramePr>
        <p:xfrm>
          <a:off x="609600" y="1524001"/>
          <a:ext cx="73914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descr="louise alberta.jpg"/>
          <p:cNvPicPr>
            <a:picLocks noChangeAspect="1"/>
          </p:cNvPicPr>
          <p:nvPr/>
        </p:nvPicPr>
        <p:blipFill>
          <a:blip r:embed="rId8" cstate="print">
            <a:lum bright="10000"/>
          </a:blip>
          <a:stretch>
            <a:fillRect/>
          </a:stretch>
        </p:blipFill>
        <p:spPr>
          <a:xfrm>
            <a:off x="533400" y="1371600"/>
            <a:ext cx="3276600" cy="47244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1000" fill="hold"/>
                                        <p:tgtEl>
                                          <p:spTgt spid="6"/>
                                        </p:tgtEl>
                                        <p:attrNameLst>
                                          <p:attrName>ppt_w</p:attrName>
                                        </p:attrNameLst>
                                      </p:cBhvr>
                                      <p:tavLst>
                                        <p:tav tm="0">
                                          <p:val>
                                            <p:strVal val="#ppt_w*0.70"/>
                                          </p:val>
                                        </p:tav>
                                        <p:tav tm="100000">
                                          <p:val>
                                            <p:strVal val="#ppt_w"/>
                                          </p:val>
                                        </p:tav>
                                      </p:tavLst>
                                    </p:anim>
                                    <p:anim calcmode="lin" valueType="num">
                                      <p:cBhvr>
                                        <p:cTn id="13" dur="1000" fill="hold"/>
                                        <p:tgtEl>
                                          <p:spTgt spid="6"/>
                                        </p:tgtEl>
                                        <p:attrNameLst>
                                          <p:attrName>ppt_h</p:attrName>
                                        </p:attrNameLst>
                                      </p:cBhvr>
                                      <p:tavLst>
                                        <p:tav tm="0">
                                          <p:val>
                                            <p:strVal val="#ppt_h"/>
                                          </p:val>
                                        </p:tav>
                                        <p:tav tm="100000">
                                          <p:val>
                                            <p:strVal val="#ppt_h"/>
                                          </p:val>
                                        </p:tav>
                                      </p:tavLst>
                                    </p:anim>
                                    <p:animEffect transition="in" filter="fade">
                                      <p:cBhvr>
                                        <p:cTn id="14" dur="10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37"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900" decel="100000" fill="hold"/>
                                        <p:tgtEl>
                                          <p:spTgt spid="5"/>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5"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56000"/>
            <a:lum/>
          </a:blip>
          <a:srcRect/>
          <a:stretch>
            <a:fillRect l="-11000" t="-4000" r="-1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solidFill>
                  <a:srgbClr val="9DBC00"/>
                </a:solidFill>
              </a:rPr>
              <a:t>Where She Was Born </a:t>
            </a:r>
            <a:endParaRPr lang="en-US" dirty="0">
              <a:solidFill>
                <a:srgbClr val="9DBC00"/>
              </a:solidFill>
            </a:endParaRPr>
          </a:p>
        </p:txBody>
      </p:sp>
      <p:sp>
        <p:nvSpPr>
          <p:cNvPr id="3" name="Content Placeholder 2"/>
          <p:cNvSpPr>
            <a:spLocks noGrp="1"/>
          </p:cNvSpPr>
          <p:nvPr>
            <p:ph sz="half" idx="1"/>
          </p:nvPr>
        </p:nvSpPr>
        <p:spPr/>
        <p:txBody>
          <a:bodyPr>
            <a:normAutofit/>
          </a:bodyPr>
          <a:lstStyle/>
          <a:p>
            <a:r>
              <a:rPr lang="en-US" sz="4400" dirty="0" smtClean="0">
                <a:solidFill>
                  <a:schemeClr val="tx1">
                    <a:lumMod val="95000"/>
                    <a:lumOff val="5000"/>
                  </a:schemeClr>
                </a:solidFill>
              </a:rPr>
              <a:t>Louise</a:t>
            </a:r>
            <a:r>
              <a:rPr lang="en-US" sz="4400" b="1" dirty="0" smtClean="0">
                <a:solidFill>
                  <a:schemeClr val="tx1">
                    <a:lumMod val="95000"/>
                    <a:lumOff val="5000"/>
                  </a:schemeClr>
                </a:solidFill>
              </a:rPr>
              <a:t> </a:t>
            </a:r>
            <a:r>
              <a:rPr lang="en-US" sz="4400" dirty="0" smtClean="0">
                <a:solidFill>
                  <a:schemeClr val="tx1">
                    <a:lumMod val="95000"/>
                    <a:lumOff val="5000"/>
                  </a:schemeClr>
                </a:solidFill>
              </a:rPr>
              <a:t>Caroline</a:t>
            </a:r>
            <a:r>
              <a:rPr lang="en-US" sz="4400" b="1" dirty="0" smtClean="0">
                <a:solidFill>
                  <a:schemeClr val="tx1">
                    <a:lumMod val="95000"/>
                    <a:lumOff val="5000"/>
                  </a:schemeClr>
                </a:solidFill>
              </a:rPr>
              <a:t> </a:t>
            </a:r>
            <a:r>
              <a:rPr lang="en-US" sz="4400" dirty="0" smtClean="0">
                <a:solidFill>
                  <a:schemeClr val="tx1">
                    <a:lumMod val="95000"/>
                    <a:lumOff val="5000"/>
                  </a:schemeClr>
                </a:solidFill>
              </a:rPr>
              <a:t>Alberta</a:t>
            </a:r>
            <a:r>
              <a:rPr lang="en-US" sz="4400" b="1" dirty="0" smtClean="0">
                <a:solidFill>
                  <a:schemeClr val="tx1">
                    <a:lumMod val="95000"/>
                    <a:lumOff val="5000"/>
                  </a:schemeClr>
                </a:solidFill>
              </a:rPr>
              <a:t> </a:t>
            </a:r>
            <a:r>
              <a:rPr lang="en-US" sz="4400" dirty="0" smtClean="0">
                <a:solidFill>
                  <a:schemeClr val="tx1">
                    <a:lumMod val="95000"/>
                    <a:lumOff val="5000"/>
                  </a:schemeClr>
                </a:solidFill>
              </a:rPr>
              <a:t>was</a:t>
            </a:r>
            <a:r>
              <a:rPr lang="en-US" sz="4400" b="1" dirty="0" smtClean="0">
                <a:solidFill>
                  <a:schemeClr val="tx1">
                    <a:lumMod val="95000"/>
                    <a:lumOff val="5000"/>
                  </a:schemeClr>
                </a:solidFill>
              </a:rPr>
              <a:t> </a:t>
            </a:r>
            <a:r>
              <a:rPr lang="en-US" sz="4400" dirty="0" smtClean="0">
                <a:solidFill>
                  <a:schemeClr val="tx1">
                    <a:lumMod val="95000"/>
                    <a:lumOff val="5000"/>
                  </a:schemeClr>
                </a:solidFill>
              </a:rPr>
              <a:t>born</a:t>
            </a:r>
            <a:r>
              <a:rPr lang="en-US" sz="4400" b="1" dirty="0" smtClean="0">
                <a:solidFill>
                  <a:schemeClr val="tx1">
                    <a:lumMod val="95000"/>
                    <a:lumOff val="5000"/>
                  </a:schemeClr>
                </a:solidFill>
              </a:rPr>
              <a:t> </a:t>
            </a:r>
            <a:r>
              <a:rPr lang="en-US" sz="4400" dirty="0" smtClean="0">
                <a:solidFill>
                  <a:schemeClr val="tx1">
                    <a:lumMod val="95000"/>
                    <a:lumOff val="5000"/>
                  </a:schemeClr>
                </a:solidFill>
              </a:rPr>
              <a:t>in</a:t>
            </a:r>
            <a:r>
              <a:rPr lang="en-US" sz="4400" b="1" dirty="0" smtClean="0">
                <a:solidFill>
                  <a:schemeClr val="tx1">
                    <a:lumMod val="95000"/>
                    <a:lumOff val="5000"/>
                  </a:schemeClr>
                </a:solidFill>
              </a:rPr>
              <a:t> </a:t>
            </a:r>
            <a:r>
              <a:rPr lang="en-US" sz="4400" dirty="0" smtClean="0">
                <a:solidFill>
                  <a:schemeClr val="tx1">
                    <a:lumMod val="95000"/>
                    <a:lumOff val="5000"/>
                  </a:schemeClr>
                </a:solidFill>
              </a:rPr>
              <a:t>Buckingham</a:t>
            </a:r>
            <a:r>
              <a:rPr lang="en-US" sz="4400" b="1" dirty="0" smtClean="0">
                <a:solidFill>
                  <a:schemeClr val="tx1">
                    <a:lumMod val="95000"/>
                    <a:lumOff val="5000"/>
                  </a:schemeClr>
                </a:solidFill>
              </a:rPr>
              <a:t> </a:t>
            </a:r>
            <a:r>
              <a:rPr lang="en-US" sz="4400" dirty="0" smtClean="0">
                <a:solidFill>
                  <a:schemeClr val="tx1">
                    <a:lumMod val="95000"/>
                    <a:lumOff val="5000"/>
                  </a:schemeClr>
                </a:solidFill>
              </a:rPr>
              <a:t>Palace</a:t>
            </a:r>
            <a:r>
              <a:rPr lang="en-US" sz="4400" b="1" dirty="0" smtClean="0">
                <a:solidFill>
                  <a:schemeClr val="tx1">
                    <a:lumMod val="95000"/>
                    <a:lumOff val="5000"/>
                  </a:schemeClr>
                </a:solidFill>
              </a:rPr>
              <a:t>,  </a:t>
            </a:r>
            <a:r>
              <a:rPr lang="en-US" sz="4400" dirty="0" smtClean="0">
                <a:solidFill>
                  <a:schemeClr val="tx1">
                    <a:lumMod val="95000"/>
                    <a:lumOff val="5000"/>
                  </a:schemeClr>
                </a:solidFill>
              </a:rPr>
              <a:t>London</a:t>
            </a:r>
            <a:r>
              <a:rPr lang="en-US" sz="4400" b="1" dirty="0" smtClean="0">
                <a:solidFill>
                  <a:schemeClr val="tx1">
                    <a:lumMod val="95000"/>
                    <a:lumOff val="5000"/>
                  </a:schemeClr>
                </a:solidFill>
              </a:rPr>
              <a:t>.</a:t>
            </a:r>
            <a:endParaRPr lang="en-US" sz="4400" dirty="0"/>
          </a:p>
        </p:txBody>
      </p:sp>
      <p:pic>
        <p:nvPicPr>
          <p:cNvPr id="5" name="Content Placeholder 4" descr="palace thing.jpg"/>
          <p:cNvPicPr>
            <a:picLocks noGrp="1" noChangeAspect="1"/>
          </p:cNvPicPr>
          <p:nvPr>
            <p:ph sz="half" idx="2"/>
          </p:nvPr>
        </p:nvPicPr>
        <p:blipFill>
          <a:blip r:embed="rId3" cstate="print"/>
          <a:stretch>
            <a:fillRect/>
          </a:stretch>
        </p:blipFill>
        <p:spPr>
          <a:xfrm>
            <a:off x="4648200" y="2438400"/>
            <a:ext cx="4038600" cy="243840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plus(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3"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
                                        <p:tgtEl>
                                          <p:spTgt spid="5"/>
                                        </p:tgtEl>
                                      </p:cBhvr>
                                    </p:animEffect>
                                    <p:anim calcmode="lin" valueType="num">
                                      <p:cBhvr>
                                        <p:cTn id="18" dur="400" fill="hold"/>
                                        <p:tgtEl>
                                          <p:spTgt spid="5"/>
                                        </p:tgtEl>
                                        <p:attrNameLst>
                                          <p:attrName>ppt_x</p:attrName>
                                        </p:attrNameLst>
                                      </p:cBhvr>
                                      <p:tavLst>
                                        <p:tav tm="0">
                                          <p:val>
                                            <p:strVal val="#ppt_x"/>
                                          </p:val>
                                        </p:tav>
                                        <p:tav tm="100000">
                                          <p:val>
                                            <p:strVal val="#ppt_x"/>
                                          </p:val>
                                        </p:tav>
                                      </p:tavLst>
                                    </p:anim>
                                    <p:anim calcmode="lin" valueType="num">
                                      <p:cBhvr>
                                        <p:cTn id="19" dur="400" fill="hold"/>
                                        <p:tgtEl>
                                          <p:spTgt spid="5"/>
                                        </p:tgtEl>
                                        <p:attrNameLst>
                                          <p:attrName>ppt_y</p:attrName>
                                        </p:attrNameLst>
                                      </p:cBhvr>
                                      <p:tavLst>
                                        <p:tav tm="0">
                                          <p:val>
                                            <p:strVal val="#ppt_y+0.31"/>
                                          </p:val>
                                        </p:tav>
                                        <p:tav tm="100000">
                                          <p:val>
                                            <p:strVal val="#ppt_y+0.31"/>
                                          </p:val>
                                        </p:tav>
                                      </p:tavLst>
                                    </p:anim>
                                    <p:anim calcmode="lin" valueType="num">
                                      <p:cBhvr>
                                        <p:cTn id="20" dur="600" decel="50000" fill="hold">
                                          <p:stCondLst>
                                            <p:cond delay="400"/>
                                          </p:stCondLst>
                                        </p:cTn>
                                        <p:tgtEl>
                                          <p:spTgt spid="5"/>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1" dur="600" decel="50000" fill="hold">
                                          <p:stCondLst>
                                            <p:cond delay="400"/>
                                          </p:stCondLst>
                                        </p:cTn>
                                        <p:tgtEl>
                                          <p:spTgt spid="5"/>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74000"/>
            <a:lum/>
          </a:blip>
          <a:srcRect/>
          <a:stretch>
            <a:fillRect t="-44000" b="-4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2400" y="304800"/>
            <a:ext cx="8229600" cy="1143000"/>
          </a:xfrm>
        </p:spPr>
        <p:txBody>
          <a:bodyPr>
            <a:normAutofit/>
          </a:bodyPr>
          <a:lstStyle/>
          <a:p>
            <a:r>
              <a:rPr lang="en-CA" b="1" u="sng" dirty="0" smtClean="0">
                <a:solidFill>
                  <a:srgbClr val="9DBC00"/>
                </a:solidFill>
              </a:rPr>
              <a:t>Who Was Louise Married To?</a:t>
            </a:r>
            <a:endParaRPr lang="en-US" b="1" u="sng" dirty="0">
              <a:solidFill>
                <a:srgbClr val="9DBC00"/>
              </a:solidFill>
            </a:endParaRPr>
          </a:p>
        </p:txBody>
      </p:sp>
      <p:sp>
        <p:nvSpPr>
          <p:cNvPr id="3" name="Content Placeholder 2"/>
          <p:cNvSpPr>
            <a:spLocks noGrp="1"/>
          </p:cNvSpPr>
          <p:nvPr>
            <p:ph idx="1"/>
          </p:nvPr>
        </p:nvSpPr>
        <p:spPr>
          <a:xfrm>
            <a:off x="457200" y="1600201"/>
            <a:ext cx="8229600" cy="3124200"/>
          </a:xfrm>
        </p:spPr>
        <p:txBody>
          <a:bodyPr>
            <a:normAutofit/>
          </a:bodyPr>
          <a:lstStyle/>
          <a:p>
            <a:r>
              <a:rPr lang="en-US" sz="2400" b="1" dirty="0" smtClean="0">
                <a:solidFill>
                  <a:schemeClr val="tx1">
                    <a:lumMod val="95000"/>
                    <a:lumOff val="5000"/>
                  </a:schemeClr>
                </a:solidFill>
              </a:rPr>
              <a:t>Eventually Louise married to John Campbell, Marquess of Lorne, the Governor of Canada on March 21</a:t>
            </a:r>
            <a:r>
              <a:rPr lang="en-US" sz="2400" b="1" baseline="30000" dirty="0" smtClean="0">
                <a:solidFill>
                  <a:schemeClr val="tx1">
                    <a:lumMod val="95000"/>
                    <a:lumOff val="5000"/>
                  </a:schemeClr>
                </a:solidFill>
              </a:rPr>
              <a:t>st</a:t>
            </a:r>
            <a:r>
              <a:rPr lang="en-US" sz="2400" b="1" dirty="0" smtClean="0">
                <a:solidFill>
                  <a:schemeClr val="tx1">
                    <a:lumMod val="95000"/>
                    <a:lumOff val="5000"/>
                  </a:schemeClr>
                </a:solidFill>
              </a:rPr>
              <a:t>, 1871,  and moved to Ottawa, Canada. </a:t>
            </a:r>
            <a:endParaRPr lang="en-US" sz="2400" b="1" dirty="0">
              <a:solidFill>
                <a:schemeClr val="tx1">
                  <a:lumMod val="95000"/>
                  <a:lumOff val="5000"/>
                </a:schemeClr>
              </a:solidFill>
            </a:endParaRPr>
          </a:p>
        </p:txBody>
      </p:sp>
      <p:pic>
        <p:nvPicPr>
          <p:cNvPr id="4" name="Picture 3" descr="i think louise and john.jpg"/>
          <p:cNvPicPr>
            <a:picLocks noChangeAspect="1"/>
          </p:cNvPicPr>
          <p:nvPr/>
        </p:nvPicPr>
        <p:blipFill>
          <a:blip r:embed="rId3" cstate="print"/>
          <a:stretch>
            <a:fillRect/>
          </a:stretch>
        </p:blipFill>
        <p:spPr>
          <a:xfrm>
            <a:off x="838200" y="2895600"/>
            <a:ext cx="2743200" cy="3429000"/>
          </a:xfrm>
          <a:prstGeom prst="rect">
            <a:avLst/>
          </a:prstGeom>
        </p:spPr>
      </p:pic>
      <p:sp>
        <p:nvSpPr>
          <p:cNvPr id="5" name="Rounded Rectangle 4"/>
          <p:cNvSpPr/>
          <p:nvPr/>
        </p:nvSpPr>
        <p:spPr>
          <a:xfrm>
            <a:off x="838200" y="533400"/>
            <a:ext cx="6934200" cy="914400"/>
          </a:xfrm>
          <a:prstGeom prst="round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3600" b="1" dirty="0" smtClean="0">
                <a:solidFill>
                  <a:srgbClr val="92D050"/>
                </a:solidFill>
              </a:rPr>
              <a:t>Who Is Louise Alberta Married To?</a:t>
            </a:r>
            <a:endParaRPr lang="en-US" sz="3600" b="1" dirty="0">
              <a:solidFill>
                <a:srgbClr val="92D050"/>
              </a:solidFill>
            </a:endParaRPr>
          </a:p>
        </p:txBody>
      </p:sp>
      <p:cxnSp>
        <p:nvCxnSpPr>
          <p:cNvPr id="7" name="Straight Arrow Connector 6"/>
          <p:cNvCxnSpPr>
            <a:stCxn id="14" idx="1"/>
          </p:cNvCxnSpPr>
          <p:nvPr/>
        </p:nvCxnSpPr>
        <p:spPr>
          <a:xfrm rot="10800000" flipV="1">
            <a:off x="3962401" y="3752166"/>
            <a:ext cx="2057401" cy="21023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019801" y="3429000"/>
            <a:ext cx="2971800" cy="646331"/>
          </a:xfrm>
          <a:prstGeom prst="rect">
            <a:avLst/>
          </a:prstGeom>
          <a:noFill/>
        </p:spPr>
        <p:txBody>
          <a:bodyPr wrap="square" rtlCol="0">
            <a:spAutoFit/>
          </a:bodyPr>
          <a:lstStyle/>
          <a:p>
            <a:r>
              <a:rPr lang="en-CA" dirty="0" smtClean="0"/>
              <a:t>This is a picture of Louise and John’s wedding.</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3"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
                                        <p:tgtEl>
                                          <p:spTgt spid="3">
                                            <p:txEl>
                                              <p:pRg st="0" end="0"/>
                                            </p:txEl>
                                          </p:spTgt>
                                        </p:tgtEl>
                                      </p:cBhvr>
                                    </p:animEffect>
                                    <p:anim calcmode="lin" valueType="num">
                                      <p:cBhvr>
                                        <p:cTn id="13"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400" fill="hold"/>
                                        <p:tgtEl>
                                          <p:spTgt spid="3">
                                            <p:txEl>
                                              <p:pRg st="0" end="0"/>
                                            </p:txEl>
                                          </p:spTgt>
                                        </p:tgtEl>
                                        <p:attrNameLst>
                                          <p:attrName>ppt_y</p:attrName>
                                        </p:attrNameLst>
                                      </p:cBhvr>
                                      <p:tavLst>
                                        <p:tav tm="0">
                                          <p:val>
                                            <p:strVal val="#ppt_y+0.31"/>
                                          </p:val>
                                        </p:tav>
                                        <p:tav tm="100000">
                                          <p:val>
                                            <p:strVal val="#ppt_y+0.31"/>
                                          </p:val>
                                        </p:tav>
                                      </p:tavLst>
                                    </p:anim>
                                    <p:anim calcmode="lin" valueType="num">
                                      <p:cBhvr>
                                        <p:cTn id="15" dur="600" decel="50000" fill="hold">
                                          <p:stCondLst>
                                            <p:cond delay="400"/>
                                          </p:stCondLst>
                                        </p:cTn>
                                        <p:tgtEl>
                                          <p:spTgt spid="3">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6" dur="600" decel="50000" fill="hold">
                                          <p:stCondLst>
                                            <p:cond delay="400"/>
                                          </p:stCondLst>
                                        </p:cTn>
                                        <p:tgtEl>
                                          <p:spTgt spid="3">
                                            <p:txEl>
                                              <p:pRg st="0" end="0"/>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grpId="0" nodeType="clickEffect">
                                  <p:stCondLst>
                                    <p:cond delay="0"/>
                                  </p:stCondLst>
                                  <p:iterate type="lt">
                                    <p:tmPct val="10000"/>
                                  </p:iterate>
                                  <p:childTnLst>
                                    <p:set>
                                      <p:cBhvr>
                                        <p:cTn id="20" dur="1" fill="hold">
                                          <p:stCondLst>
                                            <p:cond delay="0"/>
                                          </p:stCondLst>
                                        </p:cTn>
                                        <p:tgtEl>
                                          <p:spTgt spid="14"/>
                                        </p:tgtEl>
                                        <p:attrNameLst>
                                          <p:attrName>style.visibility</p:attrName>
                                        </p:attrNameLst>
                                      </p:cBhvr>
                                      <p:to>
                                        <p:strVal val="visible"/>
                                      </p:to>
                                    </p:set>
                                    <p:animEffect transition="in" filter="fade">
                                      <p:cBhvr>
                                        <p:cTn id="21" dur="2000"/>
                                        <p:tgtEl>
                                          <p:spTgt spid="14"/>
                                        </p:tgtEl>
                                      </p:cBhvr>
                                    </p:animEffect>
                                    <p:anim calcmode="lin" valueType="num">
                                      <p:cBhvr>
                                        <p:cTn id="22" dur="2000" fill="hold"/>
                                        <p:tgtEl>
                                          <p:spTgt spid="14"/>
                                        </p:tgtEl>
                                        <p:attrNameLst>
                                          <p:attrName>ppt_w</p:attrName>
                                        </p:attrNameLst>
                                      </p:cBhvr>
                                      <p:tavLst>
                                        <p:tav tm="0" fmla="#ppt_w*sin(2.5*pi*$)">
                                          <p:val>
                                            <p:fltVal val="0"/>
                                          </p:val>
                                        </p:tav>
                                        <p:tav tm="100000">
                                          <p:val>
                                            <p:fltVal val="1"/>
                                          </p:val>
                                        </p:tav>
                                      </p:tavLst>
                                    </p:anim>
                                    <p:anim calcmode="lin" valueType="num">
                                      <p:cBhvr>
                                        <p:cTn id="23" dur="2000" fill="hold"/>
                                        <p:tgtEl>
                                          <p:spTgt spid="14"/>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24" presetClass="entr" presetSubtype="0" fill="hold" nodeType="clickEffect">
                                  <p:stCondLst>
                                    <p:cond delay="0"/>
                                  </p:stCondLst>
                                  <p:childTnLst>
                                    <p:set>
                                      <p:cBhvr>
                                        <p:cTn id="27" dur="1" fill="hold">
                                          <p:stCondLst>
                                            <p:cond delay="0"/>
                                          </p:stCondLst>
                                        </p:cTn>
                                        <p:tgtEl>
                                          <p:spTgt spid="4"/>
                                        </p:tgtEl>
                                        <p:attrNameLst>
                                          <p:attrName>style.visibility</p:attrName>
                                        </p:attrNameLst>
                                      </p:cBhvr>
                                      <p:to>
                                        <p:strVal val="visible"/>
                                      </p:to>
                                    </p:set>
                                    <p:anim to="" calcmode="lin" valueType="num">
                                      <p:cBhvr>
                                        <p:cTn id="28" dur="1" fill="hold"/>
                                        <p:tgtEl>
                                          <p:spTgt spid="4"/>
                                        </p:tgtEl>
                                        <p:attrNameLst>
                                          <p:attrName/>
                                        </p:attrNameLst>
                                      </p:cBhvr>
                                    </p:anim>
                                  </p:childTnLst>
                                </p:cTn>
                              </p:par>
                            </p:childTnLst>
                          </p:cTn>
                        </p:par>
                      </p:childTnLst>
                    </p:cTn>
                  </p:par>
                  <p:par>
                    <p:cTn id="29" fill="hold">
                      <p:stCondLst>
                        <p:cond delay="indefinite"/>
                      </p:stCondLst>
                      <p:childTnLst>
                        <p:par>
                          <p:cTn id="30" fill="hold">
                            <p:stCondLst>
                              <p:cond delay="0"/>
                            </p:stCondLst>
                            <p:childTnLst>
                              <p:par>
                                <p:cTn id="31" presetID="24" presetClass="entr" presetSubtype="0" fill="hold" grpId="0" nodeType="clickEffect">
                                  <p:stCondLst>
                                    <p:cond delay="0"/>
                                  </p:stCondLst>
                                  <p:childTnLst>
                                    <p:set>
                                      <p:cBhvr>
                                        <p:cTn id="32" dur="1" fill="hold">
                                          <p:stCondLst>
                                            <p:cond delay="0"/>
                                          </p:stCondLst>
                                        </p:cTn>
                                        <p:tgtEl>
                                          <p:spTgt spid="5"/>
                                        </p:tgtEl>
                                        <p:attrNameLst>
                                          <p:attrName>style.visibility</p:attrName>
                                        </p:attrNameLst>
                                      </p:cBhvr>
                                      <p:to>
                                        <p:strVal val="visible"/>
                                      </p:to>
                                    </p:set>
                                    <p:anim to="" calcmode="lin" valueType="num">
                                      <p:cBhvr>
                                        <p:cTn id="33" dur="1" fill="hold"/>
                                        <p:tgtEl>
                                          <p:spTgt spid="5"/>
                                        </p:tgtEl>
                                        <p:attrNameLst>
                                          <p:attrName/>
                                        </p:attrNameLst>
                                      </p:cBhvr>
                                    </p:anim>
                                  </p:childTnLst>
                                </p:cTn>
                              </p:par>
                            </p:childTnLst>
                          </p:cTn>
                        </p:par>
                      </p:childTnLst>
                    </p:cTn>
                  </p:par>
                  <p:par>
                    <p:cTn id="34" fill="hold">
                      <p:stCondLst>
                        <p:cond delay="indefinite"/>
                      </p:stCondLst>
                      <p:childTnLst>
                        <p:par>
                          <p:cTn id="35" fill="hold">
                            <p:stCondLst>
                              <p:cond delay="0"/>
                            </p:stCondLst>
                            <p:childTnLst>
                              <p:par>
                                <p:cTn id="36" presetID="18" presetClass="entr" presetSubtype="12" fill="hold" nodeType="click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strips(downLeft)">
                                      <p:cBhvr>
                                        <p:cTn id="3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animBg="1"/>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alphaModFix amt="78000"/>
            <a:lum/>
          </a:blip>
          <a:srcRect/>
          <a:stretch>
            <a:fillRect l="-40000" r="-4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flipH="1">
            <a:off x="-228600" y="274638"/>
            <a:ext cx="228600" cy="7421562"/>
          </a:xfrm>
        </p:spPr>
        <p:txBody>
          <a:bodyPr>
            <a:normAutofit/>
          </a:bodyPr>
          <a:lstStyle/>
          <a:p>
            <a:endParaRPr lang="en-US" dirty="0">
              <a:solidFill>
                <a:srgbClr val="9DBC00"/>
              </a:solidFill>
            </a:endParaRPr>
          </a:p>
        </p:txBody>
      </p:sp>
      <p:sp>
        <p:nvSpPr>
          <p:cNvPr id="3" name="Content Placeholder 2"/>
          <p:cNvSpPr>
            <a:spLocks noGrp="1"/>
          </p:cNvSpPr>
          <p:nvPr>
            <p:ph sz="half" idx="1"/>
          </p:nvPr>
        </p:nvSpPr>
        <p:spPr/>
        <p:txBody>
          <a:bodyPr>
            <a:normAutofit/>
          </a:bodyPr>
          <a:lstStyle/>
          <a:p>
            <a:r>
              <a:rPr lang="en-US" b="1" dirty="0" smtClean="0">
                <a:solidFill>
                  <a:srgbClr val="000000"/>
                </a:solidFill>
              </a:rPr>
              <a:t>When she was in school, she always got good </a:t>
            </a:r>
            <a:r>
              <a:rPr lang="en-US" b="1" dirty="0" smtClean="0">
                <a:solidFill>
                  <a:srgbClr val="000000"/>
                </a:solidFill>
              </a:rPr>
              <a:t>grades.  </a:t>
            </a:r>
            <a:r>
              <a:rPr lang="en-US" b="1" dirty="0" smtClean="0">
                <a:solidFill>
                  <a:srgbClr val="000000"/>
                </a:solidFill>
              </a:rPr>
              <a:t>Her best subject was art.</a:t>
            </a:r>
            <a:endParaRPr lang="en-US" b="1" dirty="0">
              <a:solidFill>
                <a:srgbClr val="000000"/>
              </a:solidFill>
            </a:endParaRPr>
          </a:p>
        </p:txBody>
      </p:sp>
      <p:pic>
        <p:nvPicPr>
          <p:cNvPr id="5" name="Content Placeholder 4" descr="art1.jpg"/>
          <p:cNvPicPr>
            <a:picLocks noGrp="1" noChangeAspect="1"/>
          </p:cNvPicPr>
          <p:nvPr>
            <p:ph sz="half" idx="2"/>
          </p:nvPr>
        </p:nvPicPr>
        <p:blipFill>
          <a:blip r:embed="rId4" cstate="print">
            <a:lum bright="30000" contrast="-40000"/>
          </a:blip>
          <a:stretch>
            <a:fillRect/>
          </a:stretch>
        </p:blipFill>
        <p:spPr>
          <a:xfrm>
            <a:off x="6858000" y="1143000"/>
            <a:ext cx="1676400" cy="1447800"/>
          </a:xfrm>
        </p:spPr>
      </p:pic>
      <p:pic>
        <p:nvPicPr>
          <p:cNvPr id="6" name="Picture 5" descr="art2.jpg"/>
          <p:cNvPicPr>
            <a:picLocks noChangeAspect="1"/>
          </p:cNvPicPr>
          <p:nvPr/>
        </p:nvPicPr>
        <p:blipFill>
          <a:blip r:embed="rId5" cstate="print">
            <a:lum bright="-10000" contrast="-20000"/>
          </a:blip>
          <a:stretch>
            <a:fillRect/>
          </a:stretch>
        </p:blipFill>
        <p:spPr>
          <a:xfrm>
            <a:off x="4572000" y="990600"/>
            <a:ext cx="1981200" cy="1600200"/>
          </a:xfrm>
          <a:prstGeom prst="rect">
            <a:avLst/>
          </a:prstGeom>
        </p:spPr>
      </p:pic>
      <p:sp>
        <p:nvSpPr>
          <p:cNvPr id="8" name="TextBox 7"/>
          <p:cNvSpPr txBox="1"/>
          <p:nvPr/>
        </p:nvSpPr>
        <p:spPr>
          <a:xfrm>
            <a:off x="609600" y="228600"/>
            <a:ext cx="7848600" cy="584775"/>
          </a:xfrm>
          <a:prstGeom prst="rect">
            <a:avLst/>
          </a:prstGeom>
          <a:solidFill>
            <a:schemeClr val="accent3">
              <a:lumMod val="75000"/>
            </a:schemeClr>
          </a:solidFill>
        </p:spPr>
        <p:txBody>
          <a:bodyPr wrap="square" rtlCol="0">
            <a:spAutoFit/>
          </a:bodyPr>
          <a:lstStyle/>
          <a:p>
            <a:r>
              <a:rPr lang="en-CA" dirty="0" smtClean="0"/>
              <a:t>                     </a:t>
            </a:r>
            <a:r>
              <a:rPr lang="en-CA" sz="3200" dirty="0" smtClean="0">
                <a:solidFill>
                  <a:srgbClr val="9DBC00"/>
                </a:solidFill>
              </a:rPr>
              <a:t>Louise</a:t>
            </a:r>
            <a:r>
              <a:rPr lang="en-CA" dirty="0" smtClean="0"/>
              <a:t> </a:t>
            </a:r>
            <a:r>
              <a:rPr lang="en-CA" sz="3200" dirty="0" smtClean="0">
                <a:solidFill>
                  <a:srgbClr val="9DBC00"/>
                </a:solidFill>
              </a:rPr>
              <a:t>Caroline</a:t>
            </a:r>
            <a:r>
              <a:rPr lang="en-CA" dirty="0" smtClean="0"/>
              <a:t> </a:t>
            </a:r>
            <a:r>
              <a:rPr lang="en-CA" sz="3200" dirty="0" smtClean="0">
                <a:solidFill>
                  <a:srgbClr val="9DBC00"/>
                </a:solidFill>
              </a:rPr>
              <a:t>Alberta</a:t>
            </a:r>
            <a:r>
              <a:rPr lang="en-CA" dirty="0" smtClean="0"/>
              <a:t> </a:t>
            </a:r>
            <a:r>
              <a:rPr lang="en-CA" sz="3200" dirty="0" smtClean="0">
                <a:solidFill>
                  <a:srgbClr val="9DBC00"/>
                </a:solidFill>
              </a:rPr>
              <a:t>in</a:t>
            </a:r>
            <a:r>
              <a:rPr lang="en-CA" dirty="0" smtClean="0"/>
              <a:t> </a:t>
            </a:r>
            <a:r>
              <a:rPr lang="en-CA" sz="3200" dirty="0" smtClean="0">
                <a:solidFill>
                  <a:srgbClr val="9DBC00"/>
                </a:solidFill>
              </a:rPr>
              <a:t>School</a:t>
            </a:r>
            <a:endParaRPr lang="en-US" sz="3200" dirty="0">
              <a:solidFill>
                <a:srgbClr val="9DBC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3"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4" dur="1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49" presetClass="entr" presetSubtype="0" decel="10000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 calcmode="lin" valueType="num">
                                      <p:cBhvr>
                                        <p:cTn id="21" dur="500" fill="hold"/>
                                        <p:tgtEl>
                                          <p:spTgt spid="6"/>
                                        </p:tgtEl>
                                        <p:attrNameLst>
                                          <p:attrName>style.rotation</p:attrName>
                                        </p:attrNameLst>
                                      </p:cBhvr>
                                      <p:tavLst>
                                        <p:tav tm="0">
                                          <p:val>
                                            <p:fltVal val="360"/>
                                          </p:val>
                                        </p:tav>
                                        <p:tav tm="100000">
                                          <p:val>
                                            <p:fltVal val="0"/>
                                          </p:val>
                                        </p:tav>
                                      </p:tavLst>
                                    </p:anim>
                                    <p:animEffect transition="in" filter="fad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7" presetClass="entr" presetSubtype="0" fill="hold" nodeType="clickEffect">
                                  <p:stCondLst>
                                    <p:cond delay="0"/>
                                  </p:stCondLst>
                                  <p:iterate type="lt">
                                    <p:tmPct val="50000"/>
                                  </p:iterate>
                                  <p:childTnLst>
                                    <p:set>
                                      <p:cBhvr>
                                        <p:cTn id="26" dur="1" fill="hold">
                                          <p:stCondLst>
                                            <p:cond delay="0"/>
                                          </p:stCondLst>
                                        </p:cTn>
                                        <p:tgtEl>
                                          <p:spTgt spid="5"/>
                                        </p:tgtEl>
                                        <p:attrNameLst>
                                          <p:attrName>style.visibility</p:attrName>
                                        </p:attrNameLst>
                                      </p:cBhvr>
                                      <p:to>
                                        <p:strVal val="visible"/>
                                      </p:to>
                                    </p:set>
                                    <p:anim calcmode="discrete" valueType="clr">
                                      <p:cBhvr override="childStyle">
                                        <p:cTn id="27"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28" dur="80"/>
                                        <p:tgtEl>
                                          <p:spTgt spid="5"/>
                                        </p:tgtEl>
                                        <p:attrNameLst>
                                          <p:attrName>fillcolor</p:attrName>
                                        </p:attrNameLst>
                                      </p:cBhvr>
                                      <p:tavLst>
                                        <p:tav tm="0">
                                          <p:val>
                                            <p:clrVal>
                                              <a:schemeClr val="accent2"/>
                                            </p:clrVal>
                                          </p:val>
                                        </p:tav>
                                        <p:tav tm="50000">
                                          <p:val>
                                            <p:clrVal>
                                              <a:schemeClr val="hlink"/>
                                            </p:clrVal>
                                          </p:val>
                                        </p:tav>
                                      </p:tavLst>
                                    </p:anim>
                                    <p:set>
                                      <p:cBhvr>
                                        <p:cTn id="29" dur="80"/>
                                        <p:tgtEl>
                                          <p:spTgt spid="5"/>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rgbClr val="000000"/>
                </a:solidFill>
              </a:rPr>
              <a:t>Where She Got Her Name</a:t>
            </a:r>
            <a:endParaRPr lang="en-US" dirty="0">
              <a:solidFill>
                <a:srgbClr val="000000"/>
              </a:solidFill>
            </a:endParaRPr>
          </a:p>
        </p:txBody>
      </p:sp>
      <p:sp>
        <p:nvSpPr>
          <p:cNvPr id="3" name="Content Placeholder 2"/>
          <p:cNvSpPr>
            <a:spLocks noGrp="1"/>
          </p:cNvSpPr>
          <p:nvPr>
            <p:ph sz="half" idx="1"/>
          </p:nvPr>
        </p:nvSpPr>
        <p:spPr/>
        <p:txBody>
          <a:bodyPr/>
          <a:lstStyle/>
          <a:p>
            <a:r>
              <a:rPr lang="en-CA" b="1" dirty="0" smtClean="0">
                <a:solidFill>
                  <a:schemeClr val="tx1">
                    <a:lumMod val="95000"/>
                    <a:lumOff val="5000"/>
                  </a:schemeClr>
                </a:solidFill>
              </a:rPr>
              <a:t>Louise Caroline Alberta was Queen Victoria’s sixth child and fourth daughter.  She was named after her father’s mother.</a:t>
            </a:r>
            <a:endParaRPr lang="en-US" dirty="0"/>
          </a:p>
        </p:txBody>
      </p:sp>
      <p:pic>
        <p:nvPicPr>
          <p:cNvPr id="5" name="Content Placeholder 4" descr="louise and victoria.jpg"/>
          <p:cNvPicPr>
            <a:picLocks noGrp="1" noChangeAspect="1"/>
          </p:cNvPicPr>
          <p:nvPr>
            <p:ph sz="half" idx="2"/>
          </p:nvPr>
        </p:nvPicPr>
        <p:blipFill>
          <a:blip r:embed="rId3" cstate="print"/>
          <a:stretch>
            <a:fillRect/>
          </a:stretch>
        </p:blipFill>
        <p:spPr>
          <a:xfrm>
            <a:off x="4957692" y="1600200"/>
            <a:ext cx="3419616" cy="4525963"/>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alphaModFix amt="77000"/>
            <a:lum/>
          </a:blip>
          <a:srcRect/>
          <a:stretch>
            <a:fillRect t="-50000" b="-5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b="1" dirty="0" smtClean="0">
                <a:solidFill>
                  <a:srgbClr val="9DBC00"/>
                </a:solidFill>
              </a:rPr>
              <a:t>Why did the province Alberta get the name Alberta?</a:t>
            </a:r>
            <a:endParaRPr lang="en-US" b="1" dirty="0">
              <a:solidFill>
                <a:srgbClr val="9DBC00"/>
              </a:solidFill>
            </a:endParaRPr>
          </a:p>
        </p:txBody>
      </p:sp>
      <p:sp>
        <p:nvSpPr>
          <p:cNvPr id="3" name="Content Placeholder 2"/>
          <p:cNvSpPr>
            <a:spLocks noGrp="1"/>
          </p:cNvSpPr>
          <p:nvPr>
            <p:ph idx="1"/>
          </p:nvPr>
        </p:nvSpPr>
        <p:spPr>
          <a:xfrm>
            <a:off x="0" y="914400"/>
            <a:ext cx="2819400" cy="4114800"/>
          </a:xfrm>
        </p:spPr>
        <p:txBody>
          <a:bodyPr>
            <a:noAutofit/>
          </a:bodyPr>
          <a:lstStyle/>
          <a:p>
            <a:r>
              <a:rPr lang="en-CA" sz="1800" b="1" dirty="0" smtClean="0">
                <a:solidFill>
                  <a:schemeClr val="bg1"/>
                </a:solidFill>
              </a:rPr>
              <a:t>Louise Caroline Alberta was married to the Governor Of Canada and he chose the name of his wife for the province.</a:t>
            </a:r>
            <a:endParaRPr lang="en-US" sz="1800" b="1" dirty="0">
              <a:solidFill>
                <a:schemeClr val="bg1"/>
              </a:solidFill>
            </a:endParaRPr>
          </a:p>
        </p:txBody>
      </p:sp>
      <p:pic>
        <p:nvPicPr>
          <p:cNvPr id="4" name="Picture 3" descr="vicki young gal.jpg"/>
          <p:cNvPicPr>
            <a:picLocks noChangeAspect="1"/>
          </p:cNvPicPr>
          <p:nvPr/>
        </p:nvPicPr>
        <p:blipFill>
          <a:blip r:embed="rId4" cstate="print">
            <a:lum bright="20000"/>
          </a:blip>
          <a:stretch>
            <a:fillRect/>
          </a:stretch>
        </p:blipFill>
        <p:spPr>
          <a:xfrm>
            <a:off x="6705600" y="3505200"/>
            <a:ext cx="2209800" cy="2070443"/>
          </a:xfrm>
          <a:prstGeom prst="rect">
            <a:avLst/>
          </a:prstGeom>
        </p:spPr>
      </p:pic>
      <p:pic>
        <p:nvPicPr>
          <p:cNvPr id="5" name="Picture 4" descr="Louise_Caroline_Alberta.jpg"/>
          <p:cNvPicPr>
            <a:picLocks noChangeAspect="1"/>
          </p:cNvPicPr>
          <p:nvPr/>
        </p:nvPicPr>
        <p:blipFill>
          <a:blip r:embed="rId5" cstate="print">
            <a:lum bright="30000"/>
          </a:blip>
          <a:stretch>
            <a:fillRect/>
          </a:stretch>
        </p:blipFill>
        <p:spPr>
          <a:xfrm>
            <a:off x="4419600" y="3581400"/>
            <a:ext cx="2038350" cy="29527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1"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770" decel="100000"/>
                                        <p:tgtEl>
                                          <p:spTgt spid="3">
                                            <p:txEl>
                                              <p:pRg st="0" end="0"/>
                                            </p:txEl>
                                          </p:spTgt>
                                        </p:tgtEl>
                                      </p:cBhvr>
                                    </p:animEffect>
                                    <p:animScale>
                                      <p:cBhvr>
                                        <p:cTn id="15" dur="770" decel="100000"/>
                                        <p:tgtEl>
                                          <p:spTgt spid="3">
                                            <p:txEl>
                                              <p:pRg st="0" end="0"/>
                                            </p:txEl>
                                          </p:spTgt>
                                        </p:tgtEl>
                                      </p:cBhvr>
                                      <p:from x="10000" y="10000"/>
                                      <p:to x="200000" y="450000"/>
                                    </p:animScale>
                                    <p:animScale>
                                      <p:cBhvr>
                                        <p:cTn id="16" dur="1230" accel="100000" fill="hold">
                                          <p:stCondLst>
                                            <p:cond delay="770"/>
                                          </p:stCondLst>
                                        </p:cTn>
                                        <p:tgtEl>
                                          <p:spTgt spid="3">
                                            <p:txEl>
                                              <p:pRg st="0" end="0"/>
                                            </p:txEl>
                                          </p:spTgt>
                                        </p:tgtEl>
                                      </p:cBhvr>
                                      <p:from x="200000" y="450000"/>
                                      <p:to x="100000" y="100000"/>
                                    </p:animScale>
                                    <p:set>
                                      <p:cBhvr>
                                        <p:cTn id="17" dur="770" fill="hold"/>
                                        <p:tgtEl>
                                          <p:spTgt spid="3">
                                            <p:txEl>
                                              <p:pRg st="0" end="0"/>
                                            </p:txEl>
                                          </p:spTgt>
                                        </p:tgtEl>
                                        <p:attrNameLst>
                                          <p:attrName>ppt_x</p:attrName>
                                        </p:attrNameLst>
                                      </p:cBhvr>
                                      <p:to>
                                        <p:strVal val="(0.5)"/>
                                      </p:to>
                                    </p:set>
                                    <p:anim from="(0.5)" to="(#ppt_x)" calcmode="lin" valueType="num">
                                      <p:cBhvr>
                                        <p:cTn id="18" dur="1230" accel="100000" fill="hold">
                                          <p:stCondLst>
                                            <p:cond delay="770"/>
                                          </p:stCondLst>
                                        </p:cTn>
                                        <p:tgtEl>
                                          <p:spTgt spid="3">
                                            <p:txEl>
                                              <p:pRg st="0" end="0"/>
                                            </p:txEl>
                                          </p:spTgt>
                                        </p:tgtEl>
                                        <p:attrNameLst>
                                          <p:attrName>ppt_x</p:attrName>
                                        </p:attrNameLst>
                                      </p:cBhvr>
                                    </p:anim>
                                    <p:set>
                                      <p:cBhvr>
                                        <p:cTn id="19" dur="770" fill="hold"/>
                                        <p:tgtEl>
                                          <p:spTgt spid="3">
                                            <p:txEl>
                                              <p:pRg st="0" end="0"/>
                                            </p:txEl>
                                          </p:spTgt>
                                        </p:tgtEl>
                                        <p:attrNameLst>
                                          <p:attrName>ppt_y</p:attrName>
                                        </p:attrNameLst>
                                      </p:cBhvr>
                                      <p:to>
                                        <p:strVal val="(#ppt_y+0.4)"/>
                                      </p:to>
                                    </p:set>
                                    <p:anim from="(#ppt_y+0.4)" to="(#ppt_y)" calcmode="lin" valueType="num">
                                      <p:cBhvr>
                                        <p:cTn id="20" dur="1230" accel="100000" fill="hold">
                                          <p:stCondLst>
                                            <p:cond delay="770"/>
                                          </p:stCondLst>
                                        </p:cTn>
                                        <p:tgtEl>
                                          <p:spTgt spid="3">
                                            <p:txEl>
                                              <p:pRg st="0" end="0"/>
                                            </p:txEl>
                                          </p:spTgt>
                                        </p:tgtEl>
                                        <p:attrNameLst>
                                          <p:attrName>ppt_y</p:attrName>
                                        </p:attrNameLst>
                                      </p:cBhvr>
                                    </p:anim>
                                  </p:childTnLst>
                                </p:cTn>
                              </p:par>
                            </p:childTnLst>
                          </p:cTn>
                        </p:par>
                      </p:childTnLst>
                    </p:cTn>
                  </p:par>
                  <p:par>
                    <p:cTn id="21" fill="hold">
                      <p:stCondLst>
                        <p:cond delay="indefinite"/>
                      </p:stCondLst>
                      <p:childTnLst>
                        <p:par>
                          <p:cTn id="22" fill="hold">
                            <p:stCondLst>
                              <p:cond delay="0"/>
                            </p:stCondLst>
                            <p:childTnLst>
                              <p:par>
                                <p:cTn id="23" presetID="17" presetClass="entr" presetSubtype="1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5" presetClass="entr" presetSubtype="10"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checkerboard(across)">
                                      <p:cBhvr>
                                        <p:cTn id="3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alphaModFix amt="86000"/>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solidFill>
                  <a:srgbClr val="9DBC00"/>
                </a:solidFill>
                <a:latin typeface="Comic Sans MS" pitchFamily="66" charset="0"/>
              </a:rPr>
              <a:t>Where is Alberta?</a:t>
            </a:r>
            <a:endParaRPr lang="en-US" dirty="0">
              <a:solidFill>
                <a:srgbClr val="9DBC00"/>
              </a:solidFill>
              <a:latin typeface="Comic Sans MS" pitchFamily="66" charset="0"/>
            </a:endParaRPr>
          </a:p>
        </p:txBody>
      </p:sp>
      <p:sp>
        <p:nvSpPr>
          <p:cNvPr id="3" name="Content Placeholder 2"/>
          <p:cNvSpPr>
            <a:spLocks noGrp="1"/>
          </p:cNvSpPr>
          <p:nvPr>
            <p:ph sz="half" idx="1"/>
          </p:nvPr>
        </p:nvSpPr>
        <p:spPr>
          <a:xfrm>
            <a:off x="457200" y="1600201"/>
            <a:ext cx="3657600" cy="2743199"/>
          </a:xfrm>
        </p:spPr>
        <p:txBody>
          <a:bodyPr>
            <a:normAutofit/>
          </a:bodyPr>
          <a:lstStyle/>
          <a:p>
            <a:r>
              <a:rPr lang="en-CA" sz="2000" dirty="0" smtClean="0">
                <a:solidFill>
                  <a:schemeClr val="bg1"/>
                </a:solidFill>
                <a:latin typeface="Comic Sans MS" pitchFamily="66" charset="0"/>
              </a:rPr>
              <a:t>Today, Alberta is the Canadian province next to British Colombia and Saskatchewan. </a:t>
            </a:r>
            <a:endParaRPr lang="en-US" sz="2000" dirty="0">
              <a:solidFill>
                <a:schemeClr val="bg1"/>
              </a:solidFill>
              <a:latin typeface="Comic Sans MS" pitchFamily="66" charset="0"/>
            </a:endParaRPr>
          </a:p>
        </p:txBody>
      </p:sp>
      <p:pic>
        <p:nvPicPr>
          <p:cNvPr id="7" name="Content Placeholder 6" descr="alberta for project.jpg"/>
          <p:cNvPicPr>
            <a:picLocks noGrp="1" noChangeAspect="1"/>
          </p:cNvPicPr>
          <p:nvPr>
            <p:ph sz="half" idx="2"/>
          </p:nvPr>
        </p:nvPicPr>
        <p:blipFill>
          <a:blip r:embed="rId4" cstate="print"/>
          <a:stretch>
            <a:fillRect/>
          </a:stretch>
        </p:blipFill>
        <p:spPr>
          <a:xfrm>
            <a:off x="5257800" y="1391927"/>
            <a:ext cx="2586037" cy="4533417"/>
          </a:xfrm>
        </p:spPr>
      </p:pic>
      <p:pic>
        <p:nvPicPr>
          <p:cNvPr id="9" name="Picture 8" descr="ab1111.jpg"/>
          <p:cNvPicPr>
            <a:picLocks noChangeAspect="1"/>
          </p:cNvPicPr>
          <p:nvPr/>
        </p:nvPicPr>
        <p:blipFill>
          <a:blip r:embed="rId5" cstate="print"/>
          <a:stretch>
            <a:fillRect/>
          </a:stretch>
        </p:blipFill>
        <p:spPr>
          <a:xfrm>
            <a:off x="381000" y="4623435"/>
            <a:ext cx="5257800" cy="2234565"/>
          </a:xfrm>
          <a:prstGeom prst="rect">
            <a:avLst/>
          </a:prstGeom>
        </p:spPr>
      </p:pic>
      <p:sp>
        <p:nvSpPr>
          <p:cNvPr id="10" name="Right Arrow 9"/>
          <p:cNvSpPr/>
          <p:nvPr/>
        </p:nvSpPr>
        <p:spPr>
          <a:xfrm>
            <a:off x="3200400" y="3810000"/>
            <a:ext cx="1143000" cy="484632"/>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9" presetClass="entr" presetSubtype="1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5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16" dur="5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51"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770" decel="100000"/>
                                        <p:tgtEl>
                                          <p:spTgt spid="7"/>
                                        </p:tgtEl>
                                      </p:cBhvr>
                                    </p:animEffect>
                                    <p:animScale>
                                      <p:cBhvr>
                                        <p:cTn id="22" dur="770" decel="100000"/>
                                        <p:tgtEl>
                                          <p:spTgt spid="7"/>
                                        </p:tgtEl>
                                      </p:cBhvr>
                                      <p:from x="10000" y="10000"/>
                                      <p:to x="200000" y="450000"/>
                                    </p:animScale>
                                    <p:animScale>
                                      <p:cBhvr>
                                        <p:cTn id="23" dur="1230" accel="100000" fill="hold">
                                          <p:stCondLst>
                                            <p:cond delay="770"/>
                                          </p:stCondLst>
                                        </p:cTn>
                                        <p:tgtEl>
                                          <p:spTgt spid="7"/>
                                        </p:tgtEl>
                                      </p:cBhvr>
                                      <p:from x="200000" y="450000"/>
                                      <p:to x="100000" y="100000"/>
                                    </p:animScale>
                                    <p:set>
                                      <p:cBhvr>
                                        <p:cTn id="24" dur="770" fill="hold"/>
                                        <p:tgtEl>
                                          <p:spTgt spid="7"/>
                                        </p:tgtEl>
                                        <p:attrNameLst>
                                          <p:attrName>ppt_x</p:attrName>
                                        </p:attrNameLst>
                                      </p:cBhvr>
                                      <p:to>
                                        <p:strVal val="(0.5)"/>
                                      </p:to>
                                    </p:set>
                                    <p:anim from="(0.5)" to="(#ppt_x)" calcmode="lin" valueType="num">
                                      <p:cBhvr>
                                        <p:cTn id="25" dur="1230" accel="100000" fill="hold">
                                          <p:stCondLst>
                                            <p:cond delay="770"/>
                                          </p:stCondLst>
                                        </p:cTn>
                                        <p:tgtEl>
                                          <p:spTgt spid="7"/>
                                        </p:tgtEl>
                                        <p:attrNameLst>
                                          <p:attrName>ppt_x</p:attrName>
                                        </p:attrNameLst>
                                      </p:cBhvr>
                                    </p:anim>
                                    <p:set>
                                      <p:cBhvr>
                                        <p:cTn id="26" dur="770" fill="hold"/>
                                        <p:tgtEl>
                                          <p:spTgt spid="7"/>
                                        </p:tgtEl>
                                        <p:attrNameLst>
                                          <p:attrName>ppt_y</p:attrName>
                                        </p:attrNameLst>
                                      </p:cBhvr>
                                      <p:to>
                                        <p:strVal val="(#ppt_y+0.4)"/>
                                      </p:to>
                                    </p:set>
                                    <p:anim from="(#ppt_y+0.4)" to="(#ppt_y)" calcmode="lin" valueType="num">
                                      <p:cBhvr>
                                        <p:cTn id="27" dur="1230" accel="100000" fill="hold">
                                          <p:stCondLst>
                                            <p:cond delay="770"/>
                                          </p:stCondLst>
                                        </p:cTn>
                                        <p:tgtEl>
                                          <p:spTgt spid="7"/>
                                        </p:tgtEl>
                                        <p:attrNameLst>
                                          <p:attrName>ppt_y</p:attrName>
                                        </p:attrNameLst>
                                      </p:cBhvr>
                                    </p:anim>
                                  </p:childTnLst>
                                </p:cTn>
                              </p:par>
                            </p:childTnLst>
                          </p:cTn>
                        </p:par>
                      </p:childTnLst>
                    </p:cTn>
                  </p:par>
                  <p:par>
                    <p:cTn id="28" fill="hold">
                      <p:stCondLst>
                        <p:cond delay="indefinite"/>
                      </p:stCondLst>
                      <p:childTnLst>
                        <p:par>
                          <p:cTn id="29" fill="hold">
                            <p:stCondLst>
                              <p:cond delay="0"/>
                            </p:stCondLst>
                            <p:childTnLst>
                              <p:par>
                                <p:cTn id="30" presetID="54" presetClass="entr" presetSubtype="0" accel="100000" fill="hold" nodeType="click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strVal val="#ppt_w*0.05"/>
                                          </p:val>
                                        </p:tav>
                                        <p:tav tm="100000">
                                          <p:val>
                                            <p:strVal val="#ppt_w"/>
                                          </p:val>
                                        </p:tav>
                                      </p:tavLst>
                                    </p:anim>
                                    <p:anim calcmode="lin" valueType="num">
                                      <p:cBhvr>
                                        <p:cTn id="33" dur="500" fill="hold"/>
                                        <p:tgtEl>
                                          <p:spTgt spid="9"/>
                                        </p:tgtEl>
                                        <p:attrNameLst>
                                          <p:attrName>ppt_h</p:attrName>
                                        </p:attrNameLst>
                                      </p:cBhvr>
                                      <p:tavLst>
                                        <p:tav tm="0">
                                          <p:val>
                                            <p:strVal val="#ppt_h"/>
                                          </p:val>
                                        </p:tav>
                                        <p:tav tm="100000">
                                          <p:val>
                                            <p:strVal val="#ppt_h"/>
                                          </p:val>
                                        </p:tav>
                                      </p:tavLst>
                                    </p:anim>
                                    <p:anim calcmode="lin" valueType="num">
                                      <p:cBhvr>
                                        <p:cTn id="34" dur="500" fill="hold"/>
                                        <p:tgtEl>
                                          <p:spTgt spid="9"/>
                                        </p:tgtEl>
                                        <p:attrNameLst>
                                          <p:attrName>ppt_x</p:attrName>
                                        </p:attrNameLst>
                                      </p:cBhvr>
                                      <p:tavLst>
                                        <p:tav tm="0">
                                          <p:val>
                                            <p:strVal val="#ppt_x-.2"/>
                                          </p:val>
                                        </p:tav>
                                        <p:tav tm="100000">
                                          <p:val>
                                            <p:strVal val="#ppt_x"/>
                                          </p:val>
                                        </p:tav>
                                      </p:tavLst>
                                    </p:anim>
                                    <p:anim calcmode="lin" valueType="num">
                                      <p:cBhvr>
                                        <p:cTn id="35" dur="500" fill="hold"/>
                                        <p:tgtEl>
                                          <p:spTgt spid="9"/>
                                        </p:tgtEl>
                                        <p:attrNameLst>
                                          <p:attrName>ppt_y</p:attrName>
                                        </p:attrNameLst>
                                      </p:cBhvr>
                                      <p:tavLst>
                                        <p:tav tm="0">
                                          <p:val>
                                            <p:strVal val="#ppt_y"/>
                                          </p:val>
                                        </p:tav>
                                        <p:tav tm="100000">
                                          <p:val>
                                            <p:strVal val="#ppt_y"/>
                                          </p:val>
                                        </p:tav>
                                      </p:tavLst>
                                    </p:anim>
                                    <p:animEffect transition="in" filter="fade">
                                      <p:cBhvr>
                                        <p:cTn id="36" dur="500"/>
                                        <p:tgtEl>
                                          <p:spTgt spid="9"/>
                                        </p:tgtEl>
                                      </p:cBhvr>
                                    </p:animEffect>
                                  </p:childTnLst>
                                </p:cTn>
                              </p:par>
                            </p:childTnLst>
                          </p:cTn>
                        </p:par>
                      </p:childTnLst>
                    </p:cTn>
                  </p:par>
                  <p:par>
                    <p:cTn id="37" fill="hold">
                      <p:stCondLst>
                        <p:cond delay="indefinite"/>
                      </p:stCondLst>
                      <p:childTnLst>
                        <p:par>
                          <p:cTn id="38" fill="hold">
                            <p:stCondLst>
                              <p:cond delay="0"/>
                            </p:stCondLst>
                            <p:childTnLst>
                              <p:par>
                                <p:cTn id="39" presetID="49" presetClass="entr" presetSubtype="0" decel="100000" fill="hold" grpId="0" nodeType="click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p:cTn id="41" dur="500" fill="hold"/>
                                        <p:tgtEl>
                                          <p:spTgt spid="10"/>
                                        </p:tgtEl>
                                        <p:attrNameLst>
                                          <p:attrName>ppt_w</p:attrName>
                                        </p:attrNameLst>
                                      </p:cBhvr>
                                      <p:tavLst>
                                        <p:tav tm="0">
                                          <p:val>
                                            <p:fltVal val="0"/>
                                          </p:val>
                                        </p:tav>
                                        <p:tav tm="100000">
                                          <p:val>
                                            <p:strVal val="#ppt_w"/>
                                          </p:val>
                                        </p:tav>
                                      </p:tavLst>
                                    </p:anim>
                                    <p:anim calcmode="lin" valueType="num">
                                      <p:cBhvr>
                                        <p:cTn id="42" dur="500" fill="hold"/>
                                        <p:tgtEl>
                                          <p:spTgt spid="10"/>
                                        </p:tgtEl>
                                        <p:attrNameLst>
                                          <p:attrName>ppt_h</p:attrName>
                                        </p:attrNameLst>
                                      </p:cBhvr>
                                      <p:tavLst>
                                        <p:tav tm="0">
                                          <p:val>
                                            <p:fltVal val="0"/>
                                          </p:val>
                                        </p:tav>
                                        <p:tav tm="100000">
                                          <p:val>
                                            <p:strVal val="#ppt_h"/>
                                          </p:val>
                                        </p:tav>
                                      </p:tavLst>
                                    </p:anim>
                                    <p:anim calcmode="lin" valueType="num">
                                      <p:cBhvr>
                                        <p:cTn id="43" dur="500" fill="hold"/>
                                        <p:tgtEl>
                                          <p:spTgt spid="10"/>
                                        </p:tgtEl>
                                        <p:attrNameLst>
                                          <p:attrName>style.rotation</p:attrName>
                                        </p:attrNameLst>
                                      </p:cBhvr>
                                      <p:tavLst>
                                        <p:tav tm="0">
                                          <p:val>
                                            <p:fltVal val="360"/>
                                          </p:val>
                                        </p:tav>
                                        <p:tav tm="100000">
                                          <p:val>
                                            <p:fltVal val="0"/>
                                          </p:val>
                                        </p:tav>
                                      </p:tavLst>
                                    </p:anim>
                                    <p:animEffect transition="in" filter="fade">
                                      <p:cBhvr>
                                        <p:cTn id="4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solidFill>
                  <a:srgbClr val="9DBC00"/>
                </a:solidFill>
                <a:latin typeface="Harrington" pitchFamily="82" charset="0"/>
              </a:rPr>
              <a:t>Thanks for Watching!</a:t>
            </a:r>
            <a:endParaRPr lang="en-US" b="1" dirty="0">
              <a:solidFill>
                <a:srgbClr val="9DBC00"/>
              </a:solidFill>
              <a:latin typeface="Harrington" pitchFamily="82" charset="0"/>
            </a:endParaRPr>
          </a:p>
        </p:txBody>
      </p:sp>
      <p:pic>
        <p:nvPicPr>
          <p:cNvPr id="6" name="Content Placeholder 5" descr="snowy cartton.jpg"/>
          <p:cNvPicPr>
            <a:picLocks noGrp="1" noChangeAspect="1"/>
          </p:cNvPicPr>
          <p:nvPr>
            <p:ph sz="half" idx="2"/>
          </p:nvPr>
        </p:nvPicPr>
        <p:blipFill>
          <a:blip r:embed="rId3" cstate="print"/>
          <a:stretch>
            <a:fillRect/>
          </a:stretch>
        </p:blipFill>
        <p:spPr>
          <a:xfrm>
            <a:off x="228600" y="1981200"/>
            <a:ext cx="3193143" cy="3657600"/>
          </a:xfrm>
        </p:spPr>
      </p:pic>
      <p:sp>
        <p:nvSpPr>
          <p:cNvPr id="8" name="TextBox 7"/>
          <p:cNvSpPr txBox="1"/>
          <p:nvPr/>
        </p:nvSpPr>
        <p:spPr>
          <a:xfrm>
            <a:off x="4114800" y="2209800"/>
            <a:ext cx="4495800" cy="3170099"/>
          </a:xfrm>
          <a:prstGeom prst="rect">
            <a:avLst/>
          </a:prstGeom>
          <a:noFill/>
        </p:spPr>
        <p:txBody>
          <a:bodyPr wrap="square" rtlCol="0">
            <a:spAutoFit/>
          </a:bodyPr>
          <a:lstStyle/>
          <a:p>
            <a:r>
              <a:rPr lang="en-CA" sz="4000" b="1" dirty="0" smtClean="0">
                <a:solidFill>
                  <a:srgbClr val="9DBC00"/>
                </a:solidFill>
                <a:latin typeface="Harrington" pitchFamily="82" charset="0"/>
              </a:rPr>
              <a:t>Thanks for watching my slide show of how Alberta got its name!</a:t>
            </a:r>
            <a:endParaRPr lang="en-US" sz="4000" b="1" dirty="0">
              <a:solidFill>
                <a:srgbClr val="9DBC00"/>
              </a:solidFill>
              <a:latin typeface="Harrington" pitchFamily="8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37"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900" decel="100000" fill="hold"/>
                                        <p:tgtEl>
                                          <p:spTgt spid="6"/>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7" presetClass="entr" presetSubtype="1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334</TotalTime>
  <Words>397</Words>
  <Application>Microsoft Office PowerPoint</Application>
  <PresentationFormat>On-screen Show (4:3)</PresentationFormat>
  <Paragraphs>30</Paragraphs>
  <Slides>9</Slides>
  <Notes>3</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Why Alberta is Called Alberta</vt:lpstr>
      <vt:lpstr>Where it Came From</vt:lpstr>
      <vt:lpstr>Where She Was Born </vt:lpstr>
      <vt:lpstr>Who Was Louise Married To?</vt:lpstr>
      <vt:lpstr>Slide 5</vt:lpstr>
      <vt:lpstr>Where She Got Her Name</vt:lpstr>
      <vt:lpstr>Why did the province Alberta get the name Alberta?</vt:lpstr>
      <vt:lpstr>Where is Alberta?</vt:lpstr>
      <vt:lpstr>Thanks for Watching!</vt:lpstr>
    </vt:vector>
  </TitlesOfParts>
  <Company>Prairie South School Division No.210</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Why Alberta is Called Alberta</dc:title>
  <dc:creator>kerrin.ashley</dc:creator>
  <cp:lastModifiedBy>kerrin.ashley</cp:lastModifiedBy>
  <cp:revision>48</cp:revision>
  <dcterms:created xsi:type="dcterms:W3CDTF">2010-12-20T15:46:57Z</dcterms:created>
  <dcterms:modified xsi:type="dcterms:W3CDTF">2011-02-14T21:19:40Z</dcterms:modified>
</cp:coreProperties>
</file>